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32" r:id="rId2"/>
    <p:sldId id="336" r:id="rId3"/>
    <p:sldId id="343" r:id="rId4"/>
    <p:sldId id="344" r:id="rId5"/>
    <p:sldId id="345" r:id="rId6"/>
    <p:sldId id="34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2BB"/>
    <a:srgbClr val="D2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AA3E6-5B0F-460D-9167-53DA173FEAA8}"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Щракнете, за да редактирате стиловете на основния текст</a:t>
            </a:r>
          </a:p>
          <a:p>
            <a:pPr lvl="1"/>
            <a:r>
              <a:rPr lang="en-US"/>
              <a:t>Второ ниво</a:t>
            </a:r>
          </a:p>
          <a:p>
            <a:pPr lvl="2"/>
            <a:r>
              <a:rPr lang="en-US"/>
              <a:t>Трето ниво</a:t>
            </a:r>
          </a:p>
          <a:p>
            <a:pPr lvl="3"/>
            <a:r>
              <a:rPr lang="en-US"/>
              <a:t>Четвърто ниво</a:t>
            </a:r>
          </a:p>
          <a:p>
            <a:pPr lvl="4"/>
            <a:r>
              <a:rPr lang="en-US"/>
              <a:t>Пето ниво</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7A28B-84A6-4E33-9844-BB02DC0C8FB0}" type="slidenum">
              <a:rPr lang="en-US" smtClean="0"/>
              <a:t>‹#›</a:t>
            </a:fld>
            <a:endParaRPr lang="en-US"/>
          </a:p>
        </p:txBody>
      </p:sp>
    </p:spTree>
    <p:extLst>
      <p:ext uri="{BB962C8B-B14F-4D97-AF65-F5344CB8AC3E}">
        <p14:creationId xmlns:p14="http://schemas.microsoft.com/office/powerpoint/2010/main" val="391862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tabLst>
                <a:tab pos="358775" algn="l"/>
              </a:tabLst>
              <a:defRPr sz="2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A6C94BBB-2328-30BD-3B0B-E15D7C10BCDD}"/>
              </a:ext>
            </a:extLst>
          </p:cNvPr>
          <p:cNvSpPr>
            <a:spLocks noGrp="1"/>
          </p:cNvSpPr>
          <p:nvPr>
            <p:ph type="ftr" sz="quarter" idx="11"/>
          </p:nvPr>
        </p:nvSpPr>
        <p:spPr>
          <a:xfrm>
            <a:off x="1876424" y="5685803"/>
            <a:ext cx="6823040" cy="365124"/>
          </a:xfrm>
        </p:spPr>
        <p:txBody>
          <a:bodyPr/>
          <a:lstStyle>
            <a:lvl1pPr>
              <a:defRPr>
                <a:solidFill>
                  <a:schemeClr val="tx1"/>
                </a:solidFill>
                <a:latin typeface="Calibri Light" panose="020F0302020204030204" pitchFamily="34" charset="0"/>
                <a:cs typeface="Calibri Light" panose="020F0302020204030204" pitchFamily="34" charset="0"/>
              </a:defRPr>
            </a:lvl1pPr>
          </a:lstStyle>
          <a:p>
            <a:r>
              <a:rPr lang="en-GB" dirty="0">
                <a:ea typeface="Calibri" panose="020F0502020204030204" pitchFamily="34"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
        <p:nvSpPr>
          <p:cNvPr id="8" name="Rectangle 7">
            <a:extLst>
              <a:ext uri="{FF2B5EF4-FFF2-40B4-BE49-F238E27FC236}">
                <a16:creationId xmlns:a16="http://schemas.microsoft.com/office/drawing/2014/main" id="{CF10A5DF-AF7D-E692-A041-BF0F9C8D843A}"/>
              </a:ext>
            </a:extLst>
          </p:cNvPr>
          <p:cNvSpPr/>
          <p:nvPr userDrawn="1"/>
        </p:nvSpPr>
        <p:spPr>
          <a:xfrm>
            <a:off x="8785189" y="5685803"/>
            <a:ext cx="1991806" cy="365125"/>
          </a:xfrm>
          <a:prstGeom prst="rect">
            <a:avLst/>
          </a:prstGeom>
          <a:blipFill>
            <a:blip r:embed="rId2"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7699187-824A-24B8-8163-8A0AAF754D3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2028" b="2028"/>
          <a:stretch/>
        </p:blipFill>
        <p:spPr>
          <a:xfrm>
            <a:off x="4768685" y="406971"/>
            <a:ext cx="2341415" cy="1204342"/>
          </a:xfrm>
          <a:prstGeom prst="rect">
            <a:avLst/>
          </a:prstGeom>
        </p:spPr>
      </p:pic>
    </p:spTree>
    <p:extLst>
      <p:ext uri="{BB962C8B-B14F-4D97-AF65-F5344CB8AC3E}">
        <p14:creationId xmlns:p14="http://schemas.microsoft.com/office/powerpoint/2010/main" val="266413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FF960D30-4D41-CDD4-E34C-118D6B47DF27}"/>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44962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7E6C2BAA-152D-E307-C5AA-AA8687C46782}"/>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54371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Footer Placeholder 4">
            <a:extLst>
              <a:ext uri="{FF2B5EF4-FFF2-40B4-BE49-F238E27FC236}">
                <a16:creationId xmlns:a16="http://schemas.microsoft.com/office/drawing/2014/main" id="{539B2980-084B-65D7-91E4-091E9B1369D8}"/>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65781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5E211B3F-500E-6CC9-AA65-5D1D4CE28E30}"/>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69183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Footer Placeholder 4">
            <a:extLst>
              <a:ext uri="{FF2B5EF4-FFF2-40B4-BE49-F238E27FC236}">
                <a16:creationId xmlns:a16="http://schemas.microsoft.com/office/drawing/2014/main" id="{8E2DE03A-AD9C-C277-2C58-BAB46B3E56B1}"/>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40609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Footer Placeholder 4">
            <a:extLst>
              <a:ext uri="{FF2B5EF4-FFF2-40B4-BE49-F238E27FC236}">
                <a16:creationId xmlns:a16="http://schemas.microsoft.com/office/drawing/2014/main" id="{FFC83438-F732-0EC3-406A-8FF2F408E45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69767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E2C7D8DF-B7E6-9899-5F5A-63A4D334B278}"/>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78666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7DA6E534-48F6-4F8E-FBC0-06FB0F111581}"/>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416616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8552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A2394E5F-FF11-1EA4-575D-21B9C383305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09267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E497803B-CD95-5CEC-3731-BF6675698260}"/>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64336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BCD0B073-FA87-EA1A-F861-1AF967F81F4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03194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4">
            <a:extLst>
              <a:ext uri="{FF2B5EF4-FFF2-40B4-BE49-F238E27FC236}">
                <a16:creationId xmlns:a16="http://schemas.microsoft.com/office/drawing/2014/main" id="{8C8AD6B4-B1FB-B672-F9A2-D1827D1798DF}"/>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52707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endParaRPr lang="en-GB" dirty="0"/>
          </a:p>
        </p:txBody>
      </p:sp>
      <p:sp>
        <p:nvSpPr>
          <p:cNvPr id="3" name="Footer Placeholder 2"/>
          <p:cNvSpPr>
            <a:spLocks noGrp="1"/>
          </p:cNvSpPr>
          <p:nvPr>
            <p:ph type="ftr" sz="quarter" idx="11"/>
          </p:nvPr>
        </p:nvSpPr>
        <p:spPr/>
        <p:txBody>
          <a:bodyPr/>
          <a:lstStyle/>
          <a:p>
            <a:r>
              <a:rPr lang="en-US"/>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B9713321-F028-4753-A47D-75B5DCEAB263}" type="slidenum">
              <a:rPr lang="en-GB" smtClean="0"/>
              <a:t>‹#›</a:t>
            </a:fld>
            <a:endParaRPr lang="en-GB" dirty="0"/>
          </a:p>
        </p:txBody>
      </p:sp>
    </p:spTree>
    <p:extLst>
      <p:ext uri="{BB962C8B-B14F-4D97-AF65-F5344CB8AC3E}">
        <p14:creationId xmlns:p14="http://schemas.microsoft.com/office/powerpoint/2010/main" val="319288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24207C84-3949-36F2-2CF5-A2A0C94F1A7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1859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E4E0F298-F6C7-67D8-4460-ECB76CEDB97C}"/>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557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914563"/>
            <a:ext cx="9905998" cy="130175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Щракнете, за да редактирате стиловете на основния текст</a:t>
            </a:r>
          </a:p>
          <a:p>
            <a:pPr lvl="1"/>
            <a:r>
              <a:rPr lang="en-US" dirty="0"/>
              <a:t>Второ ниво</a:t>
            </a:r>
          </a:p>
          <a:p>
            <a:pPr lvl="2"/>
            <a:r>
              <a:rPr lang="en-US" dirty="0"/>
              <a:t>Трето ниво</a:t>
            </a:r>
          </a:p>
          <a:p>
            <a:pPr lvl="3"/>
            <a:r>
              <a:rPr lang="en-US" dirty="0"/>
              <a:t>Четвърто ниво</a:t>
            </a:r>
          </a:p>
          <a:p>
            <a:pPr lvl="4"/>
            <a:r>
              <a:rPr lang="en-US" dirty="0"/>
              <a:t>Пето ниво</a:t>
            </a:r>
          </a:p>
        </p:txBody>
      </p:sp>
      <p:sp>
        <p:nvSpPr>
          <p:cNvPr id="5" name="Footer Placeholder 4"/>
          <p:cNvSpPr>
            <a:spLocks noGrp="1"/>
          </p:cNvSpPr>
          <p:nvPr>
            <p:ph type="ftr" sz="quarter" idx="3"/>
          </p:nvPr>
        </p:nvSpPr>
        <p:spPr>
          <a:xfrm>
            <a:off x="1141412" y="6271419"/>
            <a:ext cx="7904668" cy="365124"/>
          </a:xfrm>
          <a:prstGeom prst="rect">
            <a:avLst/>
          </a:prstGeom>
        </p:spPr>
        <p:txBody>
          <a:bodyPr vert="horz" lIns="91440" tIns="45720" rIns="91440" bIns="45720" rtlCol="0" anchor="ctr"/>
          <a:lstStyle>
            <a:lvl1pPr algn="just">
              <a:defRPr sz="800" cap="all" baseline="0">
                <a:solidFill>
                  <a:schemeClr val="bg1">
                    <a:lumMod val="50000"/>
                    <a:lumOff val="50000"/>
                  </a:schemeClr>
                </a:solidFill>
                <a:latin typeface="Calibri Light" panose="020F0302020204030204" pitchFamily="34" charset="0"/>
                <a:cs typeface="Calibri Light" panose="020F0302020204030204" pitchFamily="34" charset="0"/>
              </a:defRPr>
            </a:lvl1pPr>
          </a:lstStyle>
          <a:p>
            <a:r>
              <a:rPr lang="en-GB" dirty="0">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p>
        </p:txBody>
      </p:sp>
      <p:sp>
        <p:nvSpPr>
          <p:cNvPr id="48" name="Rectangle 47">
            <a:extLst>
              <a:ext uri="{FF2B5EF4-FFF2-40B4-BE49-F238E27FC236}">
                <a16:creationId xmlns:a16="http://schemas.microsoft.com/office/drawing/2014/main" id="{AEE7BB21-9CCB-44AD-7919-6BEB44041343}"/>
              </a:ext>
            </a:extLst>
          </p:cNvPr>
          <p:cNvSpPr/>
          <p:nvPr userDrawn="1"/>
        </p:nvSpPr>
        <p:spPr>
          <a:xfrm>
            <a:off x="9076946" y="6270562"/>
            <a:ext cx="1991806" cy="365125"/>
          </a:xfrm>
          <a:prstGeom prst="rect">
            <a:avLst/>
          </a:prstGeom>
          <a:blipFill>
            <a:blip r:embed="rId19"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C762F1D-1343-7530-0BC5-D402D89C8CFF}"/>
              </a:ext>
            </a:extLst>
          </p:cNvPr>
          <p:cNvPicPr>
            <a:picLocks noChangeAspect="1"/>
          </p:cNvPicPr>
          <p:nvPr userDrawn="1"/>
        </p:nvPicPr>
        <p:blipFill>
          <a:blip r:embed="rId20" cstate="hqprint">
            <a:extLst>
              <a:ext uri="{28A0092B-C50C-407E-A947-70E740481C1C}">
                <a14:useLocalDpi xmlns:a14="http://schemas.microsoft.com/office/drawing/2010/main" val="0"/>
              </a:ext>
            </a:extLst>
          </a:blip>
          <a:srcRect l="3214" r="3214"/>
          <a:stretch/>
        </p:blipFill>
        <p:spPr>
          <a:xfrm>
            <a:off x="968374" y="237770"/>
            <a:ext cx="1931988" cy="993747"/>
          </a:xfrm>
          <a:prstGeom prst="rect">
            <a:avLst/>
          </a:prstGeom>
        </p:spPr>
      </p:pic>
      <p:sp>
        <p:nvSpPr>
          <p:cNvPr id="49" name="TextBox 48">
            <a:extLst>
              <a:ext uri="{FF2B5EF4-FFF2-40B4-BE49-F238E27FC236}">
                <a16:creationId xmlns:a16="http://schemas.microsoft.com/office/drawing/2014/main" id="{5086F7DC-8E23-AA6E-9109-91B4D2687E89}"/>
              </a:ext>
            </a:extLst>
          </p:cNvPr>
          <p:cNvSpPr txBox="1"/>
          <p:nvPr userDrawn="1"/>
        </p:nvSpPr>
        <p:spPr>
          <a:xfrm>
            <a:off x="6969072" y="365989"/>
            <a:ext cx="4099680" cy="707886"/>
          </a:xfrm>
          <a:prstGeom prst="rect">
            <a:avLst/>
          </a:prstGeom>
          <a:noFill/>
        </p:spPr>
        <p:txBody>
          <a:bodyPr wrap="square" rtlCol="0">
            <a:spAutoFit/>
          </a:bodyPr>
          <a:lstStyle/>
          <a:p>
            <a:pPr algn="r">
              <a:tabLst>
                <a:tab pos="2986405" algn="ctr"/>
                <a:tab pos="5972810" algn="r"/>
              </a:tabLst>
            </a:pPr>
            <a:r>
              <a:rPr lang="en-GB" sz="17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УЧИМ ДАННИ</a:t>
            </a:r>
            <a:endParaRPr lang="en-US"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r">
              <a:tabLst>
                <a:tab pos="2986405" algn="ctr"/>
                <a:tab pos="5972810" algn="r"/>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Вдъхновяване на учителите да интегрират науката за данните в предметите на STEM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2022-1-BG01-KA220-SCH-000085398</a:t>
            </a:r>
            <a:endParaRPr lang="en-GB" sz="1100" dirty="0">
              <a:solidFill>
                <a:schemeClr val="tx1"/>
              </a:solidFill>
            </a:endParaRPr>
          </a:p>
        </p:txBody>
      </p:sp>
    </p:spTree>
    <p:extLst>
      <p:ext uri="{BB962C8B-B14F-4D97-AF65-F5344CB8AC3E}">
        <p14:creationId xmlns:p14="http://schemas.microsoft.com/office/powerpoint/2010/main" val="2375670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commons.wikimedia.org/w/index.php?curid=25303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189F36-FE75-5430-0FDE-125B195F7880}"/>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Times New Roman" panose="02020603050405020304" pitchFamily="18"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p>
        </p:txBody>
      </p:sp>
      <p:sp>
        <p:nvSpPr>
          <p:cNvPr id="8" name="Footer Placeholder 3">
            <a:extLst>
              <a:ext uri="{FF2B5EF4-FFF2-40B4-BE49-F238E27FC236}">
                <a16:creationId xmlns:a16="http://schemas.microsoft.com/office/drawing/2014/main" id="{5FB75632-D49A-8B8C-E25D-9BC4EA580C56}"/>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11" name="Title 1">
            <a:extLst>
              <a:ext uri="{FF2B5EF4-FFF2-40B4-BE49-F238E27FC236}">
                <a16:creationId xmlns:a16="http://schemas.microsoft.com/office/drawing/2014/main" id="{81B27A37-663C-FD9D-9A14-21A79331FDFB}"/>
              </a:ext>
            </a:extLst>
          </p:cNvPr>
          <p:cNvSpPr txBox="1">
            <a:spLocks/>
          </p:cNvSpPr>
          <p:nvPr/>
        </p:nvSpPr>
        <p:spPr>
          <a:xfrm>
            <a:off x="1212693" y="1478617"/>
            <a:ext cx="8793126" cy="29345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baseline="0">
                <a:solidFill>
                  <a:schemeClr val="tx1"/>
                </a:solidFill>
                <a:latin typeface="Calibri Light" panose="020F0302020204030204" pitchFamily="34" charset="0"/>
                <a:ea typeface="+mj-ea"/>
                <a:cs typeface="Calibri Light" panose="020F0302020204030204" pitchFamily="34" charset="0"/>
              </a:defRPr>
            </a:lvl1pPr>
          </a:lstStyle>
          <a:p>
            <a:pPr algn="ct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Тема</a:t>
            </a: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 </a:t>
            </a: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ВЕЩЕСТВА И ХИМИЧНИ РЕАКЦИИ</a:t>
            </a:r>
            <a:b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Урок</a:t>
            </a: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 </a:t>
            </a: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ПУШИ ЛИ ЗЕМЯТА?</a:t>
            </a:r>
            <a:br>
              <a:rPr lang="en-US"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en-US"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bg-BG"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bg-BG"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r>
              <a:rPr lang="en-US" sz="1600" kern="0" cap="none" dirty="0" err="1">
                <a:latin typeface="Calibri" panose="020F0502020204030204" pitchFamily="34" charset="0"/>
                <a:ea typeface="Times New Roman" panose="02020603050405020304" pitchFamily="18" charset="0"/>
                <a:cs typeface="Calibri" panose="020F0502020204030204" pitchFamily="34" charset="0"/>
              </a:rPr>
              <a:t>ресурси</a:t>
            </a:r>
            <a:r>
              <a:rPr lang="en-US" sz="1600" kern="0" cap="none" dirty="0">
                <a:latin typeface="Calibri" panose="020F0502020204030204" pitchFamily="34" charset="0"/>
                <a:ea typeface="Times New Roman" panose="02020603050405020304" pitchFamily="18" charset="0"/>
                <a:cs typeface="Calibri" panose="020F0502020204030204" pitchFamily="34" charset="0"/>
              </a:rPr>
              <a:t> </a:t>
            </a:r>
            <a:r>
              <a:rPr lang="bg-BG" sz="1600" kern="0" cap="none" dirty="0">
                <a:latin typeface="Calibri" panose="020F0502020204030204" pitchFamily="34" charset="0"/>
                <a:ea typeface="Times New Roman" panose="02020603050405020304" pitchFamily="18" charset="0"/>
                <a:cs typeface="Calibri" panose="020F0502020204030204" pitchFamily="34" charset="0"/>
              </a:rPr>
              <a:t>в</a:t>
            </a:r>
            <a:r>
              <a:rPr lang="en-US" sz="1600" kern="0" cap="none" dirty="0">
                <a:latin typeface="Calibri" panose="020F0502020204030204" pitchFamily="34" charset="0"/>
                <a:ea typeface="Times New Roman" panose="02020603050405020304" pitchFamily="18" charset="0"/>
                <a:cs typeface="Calibri" panose="020F0502020204030204" pitchFamily="34" charset="0"/>
              </a:rPr>
              <a:t> помощ на учителя</a:t>
            </a:r>
            <a:endParaRPr lang="en-US" sz="1600" dirty="0"/>
          </a:p>
        </p:txBody>
      </p:sp>
    </p:spTree>
    <p:extLst>
      <p:ext uri="{BB962C8B-B14F-4D97-AF65-F5344CB8AC3E}">
        <p14:creationId xmlns:p14="http://schemas.microsoft.com/office/powerpoint/2010/main" val="375427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8" name="TextBox 7">
            <a:extLst>
              <a:ext uri="{FF2B5EF4-FFF2-40B4-BE49-F238E27FC236}">
                <a16:creationId xmlns:a16="http://schemas.microsoft.com/office/drawing/2014/main" id="{948E4665-6A50-BEC4-C6A3-A938AFE2F3C8}"/>
              </a:ext>
            </a:extLst>
          </p:cNvPr>
          <p:cNvSpPr txBox="1"/>
          <p:nvPr/>
        </p:nvSpPr>
        <p:spPr>
          <a:xfrm>
            <a:off x="8603003" y="1475591"/>
            <a:ext cx="2461846" cy="3754874"/>
          </a:xfrm>
          <a:prstGeom prst="rect">
            <a:avLst/>
          </a:prstGeom>
          <a:noFill/>
        </p:spPr>
        <p:txBody>
          <a:bodyPr wrap="square" rtlCol="0">
            <a:spAutoFit/>
          </a:bodyPr>
          <a:lstStyle/>
          <a:p>
            <a:r>
              <a:rPr lang="en-US" sz="1400" dirty="0">
                <a:solidFill>
                  <a:schemeClr val="tx1">
                    <a:lumMod val="65000"/>
                    <a:lumOff val="35000"/>
                  </a:schemeClr>
                </a:solidFill>
                <a:latin typeface="Calibri" panose="020F0502020204030204" pitchFamily="34" charset="0"/>
              </a:rPr>
              <a:t>Фигура 1. Карта на 16-те основни тектонски плочи на Земята</a:t>
            </a:r>
          </a:p>
          <a:p>
            <a:endParaRPr lang="en-US" sz="1400" dirty="0">
              <a:solidFill>
                <a:schemeClr val="tx1">
                  <a:lumMod val="65000"/>
                  <a:lumOff val="35000"/>
                </a:schemeClr>
              </a:solidFill>
              <a:latin typeface="Calibri" panose="020F0502020204030204" pitchFamily="34" charset="0"/>
            </a:endParaRPr>
          </a:p>
          <a:p>
            <a:r>
              <a:rPr lang="en-US" sz="1400" dirty="0">
                <a:solidFill>
                  <a:schemeClr val="tx1">
                    <a:lumMod val="65000"/>
                    <a:lumOff val="35000"/>
                  </a:schemeClr>
                </a:solidFill>
                <a:latin typeface="Calibri" panose="020F0502020204030204" pitchFamily="34" charset="0"/>
              </a:rPr>
              <a:t>Автор: </a:t>
            </a:r>
            <a:r>
              <a:rPr lang="en-US" sz="1400" dirty="0" err="1">
                <a:solidFill>
                  <a:schemeClr val="tx1">
                    <a:lumMod val="65000"/>
                    <a:lumOff val="35000"/>
                  </a:schemeClr>
                </a:solidFill>
                <a:latin typeface="Calibri" panose="020F0502020204030204" pitchFamily="34" charset="0"/>
              </a:rPr>
              <a:t>M.Bitton </a:t>
            </a:r>
            <a:r>
              <a:rPr lang="en-US" sz="1400" dirty="0">
                <a:solidFill>
                  <a:schemeClr val="tx1">
                    <a:lumMod val="65000"/>
                    <a:lumOff val="35000"/>
                  </a:schemeClr>
                </a:solidFill>
                <a:latin typeface="Calibri" panose="020F0502020204030204" pitchFamily="34" charset="0"/>
              </a:rPr>
              <a:t>- Собствена разработка въз основа на: </a:t>
            </a:r>
            <a:r>
              <a:rPr lang="en-US" sz="1400" dirty="0" err="1">
                <a:solidFill>
                  <a:schemeClr val="tx1">
                    <a:lumMod val="65000"/>
                    <a:lumOff val="35000"/>
                  </a:schemeClr>
                </a:solidFill>
                <a:latin typeface="Calibri" panose="020F0502020204030204" pitchFamily="34" charset="0"/>
              </a:rPr>
              <a:t>Hasterok</a:t>
            </a:r>
            <a:r>
              <a:rPr lang="en-US" sz="1400" dirty="0">
                <a:solidFill>
                  <a:schemeClr val="tx1">
                    <a:lumMod val="65000"/>
                    <a:lumOff val="35000"/>
                  </a:schemeClr>
                </a:solidFill>
                <a:latin typeface="Calibri" panose="020F0502020204030204" pitchFamily="34" charset="0"/>
              </a:rPr>
              <a:t>, Derrick (8 юни 2022 г.). Нови карти на глобалните геоложки провинции и тектонски плочи. Американски институт по физика - Phys.org. Извлечено на 27 март 2023 г., CC BY-SA 3.0, https://commons.wikimedia.org/w/index.php?curid=130076176</a:t>
            </a:r>
            <a:endParaRPr lang="en-US" sz="1400" dirty="0">
              <a:solidFill>
                <a:schemeClr val="tx1">
                  <a:lumMod val="65000"/>
                  <a:lumOff val="35000"/>
                </a:schemeClr>
              </a:solidFill>
            </a:endParaRPr>
          </a:p>
        </p:txBody>
      </p:sp>
      <p:grpSp>
        <p:nvGrpSpPr>
          <p:cNvPr id="44" name="Group 43">
            <a:extLst>
              <a:ext uri="{FF2B5EF4-FFF2-40B4-BE49-F238E27FC236}">
                <a16:creationId xmlns:a16="http://schemas.microsoft.com/office/drawing/2014/main" id="{BADE243B-8A10-2C9E-A129-C5855FA72DDE}"/>
              </a:ext>
            </a:extLst>
          </p:cNvPr>
          <p:cNvGrpSpPr/>
          <p:nvPr/>
        </p:nvGrpSpPr>
        <p:grpSpPr>
          <a:xfrm>
            <a:off x="1127151" y="1475591"/>
            <a:ext cx="6959574" cy="4053672"/>
            <a:chOff x="-19050" y="28575"/>
            <a:chExt cx="6129517" cy="3052445"/>
          </a:xfrm>
        </p:grpSpPr>
        <p:pic>
          <p:nvPicPr>
            <p:cNvPr id="45" name="Picture 44">
              <a:extLst>
                <a:ext uri="{FF2B5EF4-FFF2-40B4-BE49-F238E27FC236}">
                  <a16:creationId xmlns:a16="http://schemas.microsoft.com/office/drawing/2014/main" id="{AFAF7BF0-5567-8222-1EA3-176AE9E4C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28575"/>
              <a:ext cx="6119495" cy="3052445"/>
            </a:xfrm>
            <a:prstGeom prst="rect">
              <a:avLst/>
            </a:prstGeom>
          </p:spPr>
        </p:pic>
        <p:sp>
          <p:nvSpPr>
            <p:cNvPr id="46" name="Text Box 218324212">
              <a:extLst>
                <a:ext uri="{FF2B5EF4-FFF2-40B4-BE49-F238E27FC236}">
                  <a16:creationId xmlns:a16="http://schemas.microsoft.com/office/drawing/2014/main" id="{397EE597-B37E-3F06-CF51-15155835E84E}"/>
                </a:ext>
              </a:extLst>
            </p:cNvPr>
            <p:cNvSpPr txBox="1">
              <a:spLocks noChangeArrowheads="1"/>
            </p:cNvSpPr>
            <p:nvPr/>
          </p:nvSpPr>
          <p:spPr bwMode="auto">
            <a:xfrm>
              <a:off x="985962" y="393590"/>
              <a:ext cx="1439186" cy="3930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000" b="1">
                  <a:effectLst/>
                  <a:latin typeface="Calibri" panose="020F0502020204030204" pitchFamily="34" charset="0"/>
                  <a:ea typeface="Calibri" panose="020F0502020204030204" pitchFamily="34" charset="0"/>
                  <a:cs typeface="Times New Roman" panose="02020603050405020304" pitchFamily="18" charset="0"/>
                </a:rPr>
                <a:t>Северноамериканска </a:t>
              </a:r>
              <a:r>
                <a:rPr lang="en-US" sz="1000" b="1">
                  <a:effectLst/>
                  <a:latin typeface="Calibri" panose="020F0502020204030204" pitchFamily="34" charset="0"/>
                  <a:ea typeface="Calibri" panose="020F0502020204030204" pitchFamily="34" charset="0"/>
                  <a:cs typeface="Times New Roman" panose="02020603050405020304" pitchFamily="18" charset="0"/>
                </a:rPr>
                <a:t>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 Box 2">
              <a:extLst>
                <a:ext uri="{FF2B5EF4-FFF2-40B4-BE49-F238E27FC236}">
                  <a16:creationId xmlns:a16="http://schemas.microsoft.com/office/drawing/2014/main" id="{8ED3484E-831D-3B63-F0EF-FA674DE9B3E5}"/>
                </a:ext>
              </a:extLst>
            </p:cNvPr>
            <p:cNvSpPr txBox="1">
              <a:spLocks noChangeArrowheads="1"/>
            </p:cNvSpPr>
            <p:nvPr/>
          </p:nvSpPr>
          <p:spPr bwMode="auto">
            <a:xfrm>
              <a:off x="4150581" y="1896386"/>
              <a:ext cx="1430655" cy="38608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bg-BG" sz="1100" b="1">
                  <a:effectLst/>
                  <a:latin typeface="Calibri" panose="020F0502020204030204" pitchFamily="34" charset="0"/>
                  <a:ea typeface="Calibri" panose="020F0502020204030204" pitchFamily="34" charset="0"/>
                  <a:cs typeface="Times New Roman" panose="02020603050405020304" pitchFamily="18" charset="0"/>
                </a:rPr>
                <a:t>Австралийска</a:t>
              </a:r>
              <a:r>
                <a:rPr lang="en-US" sz="1100" b="1">
                  <a:effectLst/>
                  <a:latin typeface="Calibri" panose="020F0502020204030204" pitchFamily="34" charset="0"/>
                  <a:ea typeface="Calibri" panose="020F0502020204030204" pitchFamily="34" charset="0"/>
                  <a:cs typeface="Times New Roman" panose="02020603050405020304" pitchFamily="18" charset="0"/>
                </a:rPr>
                <a:t>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 Box 2">
              <a:extLst>
                <a:ext uri="{FF2B5EF4-FFF2-40B4-BE49-F238E27FC236}">
                  <a16:creationId xmlns:a16="http://schemas.microsoft.com/office/drawing/2014/main" id="{3A811991-EEB0-141E-6146-0C395668D35C}"/>
                </a:ext>
              </a:extLst>
            </p:cNvPr>
            <p:cNvSpPr txBox="1">
              <a:spLocks noChangeArrowheads="1"/>
            </p:cNvSpPr>
            <p:nvPr/>
          </p:nvSpPr>
          <p:spPr bwMode="auto">
            <a:xfrm>
              <a:off x="2425148" y="950181"/>
              <a:ext cx="966084" cy="44527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100" b="1">
                  <a:effectLst/>
                  <a:latin typeface="Calibri" panose="020F0502020204030204" pitchFamily="34" charset="0"/>
                  <a:ea typeface="Calibri" panose="020F0502020204030204" pitchFamily="34" charset="0"/>
                  <a:cs typeface="Times New Roman" panose="02020603050405020304" pitchFamily="18" charset="0"/>
                </a:rPr>
                <a:t>Африканска</a:t>
              </a:r>
              <a:r>
                <a:rPr lang="en-US" sz="1100" b="1">
                  <a:effectLst/>
                  <a:latin typeface="Calibri" panose="020F0502020204030204" pitchFamily="34" charset="0"/>
                  <a:ea typeface="Calibri" panose="020F0502020204030204" pitchFamily="34" charset="0"/>
                  <a:cs typeface="Times New Roman" panose="02020603050405020304" pitchFamily="18" charset="0"/>
                </a:rPr>
                <a:t>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2">
              <a:extLst>
                <a:ext uri="{FF2B5EF4-FFF2-40B4-BE49-F238E27FC236}">
                  <a16:creationId xmlns:a16="http://schemas.microsoft.com/office/drawing/2014/main" id="{AC91BCC4-884C-7D8C-06CE-0B0065940EE2}"/>
                </a:ext>
              </a:extLst>
            </p:cNvPr>
            <p:cNvSpPr txBox="1">
              <a:spLocks noChangeArrowheads="1"/>
            </p:cNvSpPr>
            <p:nvPr/>
          </p:nvSpPr>
          <p:spPr bwMode="auto">
            <a:xfrm>
              <a:off x="1379552" y="1510748"/>
              <a:ext cx="1371600" cy="4094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000" b="1" dirty="0">
                  <a:effectLst/>
                  <a:latin typeface="Calibri" panose="020F0502020204030204" pitchFamily="34" charset="0"/>
                  <a:ea typeface="Calibri" panose="020F0502020204030204" pitchFamily="34" charset="0"/>
                  <a:cs typeface="Times New Roman" panose="02020603050405020304" pitchFamily="18" charset="0"/>
                </a:rPr>
                <a:t>Южноамериканска</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плоча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a:extLst>
                <a:ext uri="{FF2B5EF4-FFF2-40B4-BE49-F238E27FC236}">
                  <a16:creationId xmlns:a16="http://schemas.microsoft.com/office/drawing/2014/main" id="{6DC2C08B-8B23-E5F2-B304-EDDE729CEAF3}"/>
                </a:ext>
              </a:extLst>
            </p:cNvPr>
            <p:cNvSpPr txBox="1">
              <a:spLocks noChangeArrowheads="1"/>
            </p:cNvSpPr>
            <p:nvPr/>
          </p:nvSpPr>
          <p:spPr bwMode="auto">
            <a:xfrm>
              <a:off x="971786" y="1272209"/>
              <a:ext cx="554865" cy="19878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800" b="1" dirty="0">
                  <a:effectLst/>
                  <a:latin typeface="Calibri" panose="020F0502020204030204" pitchFamily="34" charset="0"/>
                  <a:ea typeface="Calibri" panose="020F0502020204030204" pitchFamily="34" charset="0"/>
                  <a:cs typeface="Times New Roman" panose="02020603050405020304" pitchFamily="18" charset="0"/>
                </a:rPr>
                <a:t>Кокос</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
              <a:extLst>
                <a:ext uri="{FF2B5EF4-FFF2-40B4-BE49-F238E27FC236}">
                  <a16:creationId xmlns:a16="http://schemas.microsoft.com/office/drawing/2014/main" id="{DEBAEEC1-7961-8D33-CF74-2435BE77B837}"/>
                </a:ext>
              </a:extLst>
            </p:cNvPr>
            <p:cNvSpPr txBox="1">
              <a:spLocks noChangeArrowheads="1"/>
            </p:cNvSpPr>
            <p:nvPr/>
          </p:nvSpPr>
          <p:spPr bwMode="auto">
            <a:xfrm>
              <a:off x="1276350" y="1182344"/>
              <a:ext cx="671720" cy="19878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800" b="1" dirty="0">
                  <a:effectLst/>
                  <a:latin typeface="Calibri" panose="020F0502020204030204" pitchFamily="34" charset="0"/>
                  <a:ea typeface="Calibri" panose="020F0502020204030204" pitchFamily="34" charset="0"/>
                  <a:cs typeface="Times New Roman" panose="02020603050405020304" pitchFamily="18" charset="0"/>
                </a:rPr>
                <a:t>Карибска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
              <a:extLst>
                <a:ext uri="{FF2B5EF4-FFF2-40B4-BE49-F238E27FC236}">
                  <a16:creationId xmlns:a16="http://schemas.microsoft.com/office/drawing/2014/main" id="{57F19BB7-41D1-0830-1693-373748661765}"/>
                </a:ext>
              </a:extLst>
            </p:cNvPr>
            <p:cNvSpPr txBox="1">
              <a:spLocks noChangeArrowheads="1"/>
            </p:cNvSpPr>
            <p:nvPr/>
          </p:nvSpPr>
          <p:spPr bwMode="auto">
            <a:xfrm>
              <a:off x="985962" y="1765493"/>
              <a:ext cx="719593" cy="40949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плоча </a:t>
              </a:r>
              <a:r>
                <a:rPr lang="bg-BG" sz="1000" b="1">
                  <a:effectLst/>
                  <a:latin typeface="Calibri" panose="020F0502020204030204" pitchFamily="34" charset="0"/>
                  <a:ea typeface="Calibri" panose="020F0502020204030204" pitchFamily="34" charset="0"/>
                  <a:cs typeface="Times New Roman" panose="02020603050405020304" pitchFamily="18" charset="0"/>
                </a:rPr>
                <a:t>Наска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2">
              <a:extLst>
                <a:ext uri="{FF2B5EF4-FFF2-40B4-BE49-F238E27FC236}">
                  <a16:creationId xmlns:a16="http://schemas.microsoft.com/office/drawing/2014/main" id="{F00968FD-B424-B155-D369-8553AB3B4833}"/>
                </a:ext>
              </a:extLst>
            </p:cNvPr>
            <p:cNvSpPr txBox="1">
              <a:spLocks noChangeArrowheads="1"/>
            </p:cNvSpPr>
            <p:nvPr/>
          </p:nvSpPr>
          <p:spPr bwMode="auto">
            <a:xfrm>
              <a:off x="0" y="1188720"/>
              <a:ext cx="1184745" cy="4089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000" b="1">
                  <a:effectLst/>
                  <a:latin typeface="Calibri" panose="020F0502020204030204" pitchFamily="34" charset="0"/>
                  <a:ea typeface="Calibri" panose="020F0502020204030204" pitchFamily="34" charset="0"/>
                  <a:cs typeface="Times New Roman" panose="02020603050405020304" pitchFamily="18" charset="0"/>
                </a:rPr>
                <a:t>Тихоокеанска </a:t>
              </a:r>
              <a:r>
                <a:rPr lang="en-US" sz="1000" b="1">
                  <a:effectLst/>
                  <a:latin typeface="Calibri" panose="020F0502020204030204" pitchFamily="34" charset="0"/>
                  <a:ea typeface="Calibri" panose="020F0502020204030204" pitchFamily="34" charset="0"/>
                  <a:cs typeface="Times New Roman" panose="02020603050405020304" pitchFamily="18" charset="0"/>
                </a:rPr>
                <a:t>плочa</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a:extLst>
                <a:ext uri="{FF2B5EF4-FFF2-40B4-BE49-F238E27FC236}">
                  <a16:creationId xmlns:a16="http://schemas.microsoft.com/office/drawing/2014/main" id="{90C9ECA6-1350-C3C9-4650-362070628B57}"/>
                </a:ext>
              </a:extLst>
            </p:cNvPr>
            <p:cNvSpPr txBox="1">
              <a:spLocks noChangeArrowheads="1"/>
            </p:cNvSpPr>
            <p:nvPr/>
          </p:nvSpPr>
          <p:spPr bwMode="auto">
            <a:xfrm>
              <a:off x="5041127" y="1216550"/>
              <a:ext cx="1069340" cy="40894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000" b="1">
                  <a:effectLst/>
                  <a:latin typeface="Calibri" panose="020F0502020204030204" pitchFamily="34" charset="0"/>
                  <a:ea typeface="Calibri" panose="020F0502020204030204" pitchFamily="34" charset="0"/>
                  <a:cs typeface="Times New Roman" panose="02020603050405020304" pitchFamily="18" charset="0"/>
                </a:rPr>
                <a:t>Тихоокеанска </a:t>
              </a:r>
              <a:r>
                <a:rPr lang="en-US" sz="1000" b="1">
                  <a:effectLst/>
                  <a:latin typeface="Calibri" panose="020F0502020204030204" pitchFamily="34" charset="0"/>
                  <a:ea typeface="Calibri" panose="020F0502020204030204" pitchFamily="34" charset="0"/>
                  <a:cs typeface="Times New Roman" panose="02020603050405020304" pitchFamily="18" charset="0"/>
                </a:rPr>
                <a:t>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 Box 2">
              <a:extLst>
                <a:ext uri="{FF2B5EF4-FFF2-40B4-BE49-F238E27FC236}">
                  <a16:creationId xmlns:a16="http://schemas.microsoft.com/office/drawing/2014/main" id="{EC3DAFEE-929D-B98A-30EC-422B2AB669E7}"/>
                </a:ext>
              </a:extLst>
            </p:cNvPr>
            <p:cNvSpPr txBox="1">
              <a:spLocks noChangeArrowheads="1"/>
            </p:cNvSpPr>
            <p:nvPr/>
          </p:nvSpPr>
          <p:spPr bwMode="auto">
            <a:xfrm>
              <a:off x="4615733" y="1073425"/>
              <a:ext cx="830912" cy="2695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900" b="1">
                  <a:effectLst/>
                  <a:latin typeface="Calibri" panose="020F0502020204030204" pitchFamily="34" charset="0"/>
                  <a:ea typeface="Calibri" panose="020F0502020204030204" pitchFamily="34" charset="0"/>
                  <a:cs typeface="Times New Roman" panose="02020603050405020304" pitchFamily="18" charset="0"/>
                </a:rPr>
                <a:t>Филипинска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 Box 2">
              <a:extLst>
                <a:ext uri="{FF2B5EF4-FFF2-40B4-BE49-F238E27FC236}">
                  <a16:creationId xmlns:a16="http://schemas.microsoft.com/office/drawing/2014/main" id="{1D74C114-9730-25C4-9A53-AF0528F39F9F}"/>
                </a:ext>
              </a:extLst>
            </p:cNvPr>
            <p:cNvSpPr txBox="1">
              <a:spLocks noChangeArrowheads="1"/>
            </p:cNvSpPr>
            <p:nvPr/>
          </p:nvSpPr>
          <p:spPr bwMode="auto">
            <a:xfrm>
              <a:off x="139147" y="659958"/>
              <a:ext cx="937177" cy="44494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900" b="1">
                  <a:effectLst/>
                  <a:latin typeface="Calibri" panose="020F0502020204030204" pitchFamily="34" charset="0"/>
                  <a:ea typeface="Calibri" panose="020F0502020204030204" pitchFamily="34" charset="0"/>
                  <a:cs typeface="Times New Roman" panose="02020603050405020304" pitchFamily="18" charset="0"/>
                </a:rPr>
                <a:t>Плоча </a:t>
              </a:r>
              <a:br>
                <a:rPr lang="bg-BG" sz="900" b="1">
                  <a:effectLst/>
                  <a:latin typeface="Calibri" panose="020F0502020204030204" pitchFamily="34" charset="0"/>
                  <a:ea typeface="Calibri" panose="020F0502020204030204" pitchFamily="34" charset="0"/>
                  <a:cs typeface="Times New Roman" panose="02020603050405020304" pitchFamily="18" charset="0"/>
                </a:rPr>
              </a:br>
              <a:r>
                <a:rPr lang="en-US" sz="900" b="1">
                  <a:effectLst/>
                  <a:latin typeface="Calibri" panose="020F0502020204030204" pitchFamily="34" charset="0"/>
                  <a:ea typeface="Calibri" panose="020F0502020204030204" pitchFamily="34" charset="0"/>
                  <a:cs typeface="Times New Roman" panose="02020603050405020304" pitchFamily="18" charset="0"/>
                </a:rPr>
                <a:t>Хуан де Фука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2">
              <a:extLst>
                <a:ext uri="{FF2B5EF4-FFF2-40B4-BE49-F238E27FC236}">
                  <a16:creationId xmlns:a16="http://schemas.microsoft.com/office/drawing/2014/main" id="{AC789131-255D-0762-CEA1-84724F83C01D}"/>
                </a:ext>
              </a:extLst>
            </p:cNvPr>
            <p:cNvSpPr txBox="1">
              <a:spLocks noChangeArrowheads="1"/>
            </p:cNvSpPr>
            <p:nvPr/>
          </p:nvSpPr>
          <p:spPr bwMode="auto">
            <a:xfrm>
              <a:off x="1904338" y="2520564"/>
              <a:ext cx="632128" cy="15107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900" b="1" dirty="0" err="1">
                  <a:effectLst/>
                  <a:latin typeface="Calibri" panose="020F0502020204030204" pitchFamily="34" charset="0"/>
                  <a:ea typeface="Calibri" panose="020F0502020204030204" pitchFamily="34" charset="0"/>
                  <a:cs typeface="Times New Roman" panose="02020603050405020304" pitchFamily="18" charset="0"/>
                </a:rPr>
                <a:t>Скоти</a:t>
              </a:r>
              <a:r>
                <a:rPr lang="bg-BG" sz="900" b="1" dirty="0">
                  <a:effectLst/>
                  <a:latin typeface="Calibri" panose="020F0502020204030204" pitchFamily="34" charset="0"/>
                  <a:ea typeface="Calibri" panose="020F0502020204030204" pitchFamily="34" charset="0"/>
                  <a:cs typeface="Times New Roman" panose="02020603050405020304" pitchFamily="18" charset="0"/>
                </a:rPr>
                <a:t>я</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8" name="Group 57">
              <a:extLst>
                <a:ext uri="{FF2B5EF4-FFF2-40B4-BE49-F238E27FC236}">
                  <a16:creationId xmlns:a16="http://schemas.microsoft.com/office/drawing/2014/main" id="{6E36AC8F-307A-3B20-780F-5B48F91249AB}"/>
                </a:ext>
              </a:extLst>
            </p:cNvPr>
            <p:cNvGrpSpPr/>
            <p:nvPr/>
          </p:nvGrpSpPr>
          <p:grpSpPr>
            <a:xfrm>
              <a:off x="2866446" y="397566"/>
              <a:ext cx="1864581" cy="2353586"/>
              <a:chOff x="0" y="0"/>
              <a:chExt cx="1864581" cy="2353586"/>
            </a:xfrm>
          </p:grpSpPr>
          <p:sp>
            <p:nvSpPr>
              <p:cNvPr id="59" name="Text Box 2">
                <a:extLst>
                  <a:ext uri="{FF2B5EF4-FFF2-40B4-BE49-F238E27FC236}">
                    <a16:creationId xmlns:a16="http://schemas.microsoft.com/office/drawing/2014/main" id="{8708C8AA-13FB-9A2E-A953-FDE9DDD434B3}"/>
                  </a:ext>
                </a:extLst>
              </p:cNvPr>
              <p:cNvSpPr txBox="1">
                <a:spLocks noChangeArrowheads="1"/>
              </p:cNvSpPr>
              <p:nvPr/>
            </p:nvSpPr>
            <p:spPr bwMode="auto">
              <a:xfrm>
                <a:off x="568518" y="0"/>
                <a:ext cx="1296063" cy="26239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Евр</a:t>
                </a:r>
                <a:r>
                  <a:rPr lang="bg-BG" sz="1100" b="1">
                    <a:effectLst/>
                    <a:latin typeface="Calibri" panose="020F0502020204030204" pitchFamily="34" charset="0"/>
                    <a:ea typeface="Calibri" panose="020F0502020204030204" pitchFamily="34" charset="0"/>
                    <a:cs typeface="Times New Roman" panose="02020603050405020304" pitchFamily="18" charset="0"/>
                  </a:rPr>
                  <a:t>азий</a:t>
                </a:r>
                <a:r>
                  <a:rPr lang="en-US" sz="1100" b="1">
                    <a:effectLst/>
                    <a:latin typeface="Calibri" panose="020F0502020204030204" pitchFamily="34" charset="0"/>
                    <a:ea typeface="Calibri" panose="020F0502020204030204" pitchFamily="34" charset="0"/>
                    <a:cs typeface="Times New Roman" panose="02020603050405020304" pitchFamily="18" charset="0"/>
                  </a:rPr>
                  <a:t>ска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a:extLst>
                  <a:ext uri="{FF2B5EF4-FFF2-40B4-BE49-F238E27FC236}">
                    <a16:creationId xmlns:a16="http://schemas.microsoft.com/office/drawing/2014/main" id="{54BE1B8E-F7FF-E200-BD02-3AF18D2FD601}"/>
                  </a:ext>
                </a:extLst>
              </p:cNvPr>
              <p:cNvSpPr txBox="1">
                <a:spLocks noChangeArrowheads="1"/>
              </p:cNvSpPr>
              <p:nvPr/>
            </p:nvSpPr>
            <p:spPr bwMode="auto">
              <a:xfrm>
                <a:off x="829350" y="763531"/>
                <a:ext cx="739140" cy="4687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900" b="1">
                    <a:effectLst/>
                    <a:latin typeface="Calibri" panose="020F0502020204030204" pitchFamily="34" charset="0"/>
                    <a:ea typeface="Calibri" panose="020F0502020204030204" pitchFamily="34" charset="0"/>
                    <a:cs typeface="Times New Roman" panose="02020603050405020304" pitchFamily="18" charset="0"/>
                  </a:rPr>
                  <a:t>Индийска</a:t>
                </a:r>
                <a:r>
                  <a:rPr lang="en-US" sz="900" b="1">
                    <a:effectLst/>
                    <a:latin typeface="Calibri" panose="020F0502020204030204" pitchFamily="34" charset="0"/>
                    <a:ea typeface="Calibri" panose="020F0502020204030204" pitchFamily="34" charset="0"/>
                    <a:cs typeface="Times New Roman" panose="02020603050405020304" pitchFamily="18" charset="0"/>
                  </a:rPr>
                  <a:t>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 Box 2">
                <a:extLst>
                  <a:ext uri="{FF2B5EF4-FFF2-40B4-BE49-F238E27FC236}">
                    <a16:creationId xmlns:a16="http://schemas.microsoft.com/office/drawing/2014/main" id="{D8F81690-FF3E-74F0-2883-E308EFE21D90}"/>
                  </a:ext>
                </a:extLst>
              </p:cNvPr>
              <p:cNvSpPr txBox="1">
                <a:spLocks noChangeArrowheads="1"/>
              </p:cNvSpPr>
              <p:nvPr/>
            </p:nvSpPr>
            <p:spPr bwMode="auto">
              <a:xfrm>
                <a:off x="357808" y="1057523"/>
                <a:ext cx="806644" cy="3771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900" b="1">
                    <a:effectLst/>
                    <a:latin typeface="Calibri" panose="020F0502020204030204" pitchFamily="34" charset="0"/>
                    <a:ea typeface="Calibri" panose="020F0502020204030204" pitchFamily="34" charset="0"/>
                    <a:cs typeface="Times New Roman" panose="02020603050405020304" pitchFamily="18" charset="0"/>
                  </a:rPr>
                  <a:t>Сомалийска </a:t>
                </a:r>
                <a:r>
                  <a:rPr lang="en-US" sz="900" b="1">
                    <a:effectLst/>
                    <a:latin typeface="Calibri" panose="020F0502020204030204" pitchFamily="34" charset="0"/>
                    <a:ea typeface="Calibri" panose="020F0502020204030204" pitchFamily="34" charset="0"/>
                    <a:cs typeface="Times New Roman" panose="02020603050405020304" pitchFamily="18" charset="0"/>
                  </a:rPr>
                  <a:t>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 Box 2">
                <a:extLst>
                  <a:ext uri="{FF2B5EF4-FFF2-40B4-BE49-F238E27FC236}">
                    <a16:creationId xmlns:a16="http://schemas.microsoft.com/office/drawing/2014/main" id="{E72BEF86-C56D-0959-E140-94FBC32352E5}"/>
                  </a:ext>
                </a:extLst>
              </p:cNvPr>
              <p:cNvSpPr txBox="1">
                <a:spLocks noChangeArrowheads="1"/>
              </p:cNvSpPr>
              <p:nvPr/>
            </p:nvSpPr>
            <p:spPr bwMode="auto">
              <a:xfrm>
                <a:off x="0" y="2122998"/>
                <a:ext cx="1371600" cy="23058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000" b="1">
                    <a:effectLst/>
                    <a:latin typeface="Calibri" panose="020F0502020204030204" pitchFamily="34" charset="0"/>
                    <a:ea typeface="Calibri" panose="020F0502020204030204" pitchFamily="34" charset="0"/>
                    <a:cs typeface="Times New Roman" panose="02020603050405020304" pitchFamily="18" charset="0"/>
                  </a:rPr>
                  <a:t>Антарктическа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bg-BG" sz="1000" b="1">
                    <a:effectLst/>
                    <a:latin typeface="Calibri" panose="020F0502020204030204" pitchFamily="34" charset="0"/>
                    <a:ea typeface="Calibri" panose="020F0502020204030204" pitchFamily="34" charset="0"/>
                    <a:cs typeface="Times New Roman" panose="02020603050405020304" pitchFamily="18" charset="0"/>
                  </a:rPr>
                  <a:t> </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2">
                <a:extLst>
                  <a:ext uri="{FF2B5EF4-FFF2-40B4-BE49-F238E27FC236}">
                    <a16:creationId xmlns:a16="http://schemas.microsoft.com/office/drawing/2014/main" id="{967ED8A2-3D28-5290-C506-F601DFCCAC7F}"/>
                  </a:ext>
                </a:extLst>
              </p:cNvPr>
              <p:cNvSpPr txBox="1">
                <a:spLocks noChangeArrowheads="1"/>
              </p:cNvSpPr>
              <p:nvPr/>
            </p:nvSpPr>
            <p:spPr bwMode="auto">
              <a:xfrm>
                <a:off x="392112" y="596347"/>
                <a:ext cx="709144" cy="2348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900" b="1" dirty="0">
                    <a:effectLst/>
                    <a:latin typeface="Calibri" panose="020F0502020204030204" pitchFamily="34" charset="0"/>
                    <a:ea typeface="Calibri" panose="020F0502020204030204" pitchFamily="34" charset="0"/>
                    <a:cs typeface="Times New Roman" panose="02020603050405020304" pitchFamily="18" charset="0"/>
                  </a:rPr>
                  <a:t>Арабска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82127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8" name="TextBox 7">
            <a:extLst>
              <a:ext uri="{FF2B5EF4-FFF2-40B4-BE49-F238E27FC236}">
                <a16:creationId xmlns:a16="http://schemas.microsoft.com/office/drawing/2014/main" id="{948E4665-6A50-BEC4-C6A3-A938AFE2F3C8}"/>
              </a:ext>
            </a:extLst>
          </p:cNvPr>
          <p:cNvSpPr txBox="1"/>
          <p:nvPr/>
        </p:nvSpPr>
        <p:spPr>
          <a:xfrm>
            <a:off x="1570892" y="5634397"/>
            <a:ext cx="8852466" cy="523220"/>
          </a:xfrm>
          <a:prstGeom prst="rect">
            <a:avLst/>
          </a:prstGeom>
          <a:noFill/>
        </p:spPr>
        <p:txBody>
          <a:bodyPr wrap="square" rtlCol="0">
            <a:spAutoFit/>
          </a:bodyPr>
          <a:lstStyle/>
          <a:p>
            <a:pPr algn="ctr"/>
            <a:r>
              <a:rPr lang="en-US" sz="1400" dirty="0">
                <a:solidFill>
                  <a:schemeClr val="tx1">
                    <a:lumMod val="65000"/>
                    <a:lumOff val="35000"/>
                  </a:schemeClr>
                </a:solidFill>
                <a:latin typeface="Calibri" panose="020F0502020204030204" pitchFamily="34" charset="0"/>
              </a:rPr>
              <a:t>Фигура 2. </a:t>
            </a:r>
            <a:r>
              <a:rPr lang="bg-BG" sz="1400" dirty="0">
                <a:solidFill>
                  <a:schemeClr val="tx1">
                    <a:lumMod val="65000"/>
                    <a:lumOff val="35000"/>
                  </a:schemeClr>
                </a:solidFill>
                <a:latin typeface="Calibri" panose="020F0502020204030204" pitchFamily="34" charset="0"/>
              </a:rPr>
              <a:t>Тектоника на плочите. </a:t>
            </a:r>
            <a:r>
              <a:rPr lang="en-US" sz="1400" dirty="0" err="1">
                <a:solidFill>
                  <a:schemeClr val="tx1">
                    <a:lumMod val="65000"/>
                    <a:lumOff val="35000"/>
                  </a:schemeClr>
                </a:solidFill>
                <a:latin typeface="Calibri" panose="020F0502020204030204" pitchFamily="34" charset="0"/>
              </a:rPr>
              <a:t>Безкраен</a:t>
            </a:r>
            <a:r>
              <a:rPr lang="en-US" sz="1400" dirty="0">
                <a:solidFill>
                  <a:schemeClr val="tx1">
                    <a:lumMod val="65000"/>
                    <a:lumOff val="35000"/>
                  </a:schemeClr>
                </a:solidFill>
                <a:latin typeface="Calibri" panose="020F0502020204030204" pitchFamily="34" charset="0"/>
              </a:rPr>
              <a:t> цикъл на улавяне и освобождаване на въглерод. </a:t>
            </a:r>
            <a:r>
              <a:rPr lang="en-US" sz="1400" dirty="0" err="1">
                <a:solidFill>
                  <a:schemeClr val="tx1">
                    <a:lumMod val="65000"/>
                    <a:lumOff val="35000"/>
                  </a:schemeClr>
                </a:solidFill>
                <a:latin typeface="Calibri" panose="020F0502020204030204" pitchFamily="34" charset="0"/>
              </a:rPr>
              <a:t>Източник</a:t>
            </a:r>
            <a:r>
              <a:rPr lang="en-US" sz="1400" dirty="0">
                <a:solidFill>
                  <a:schemeClr val="tx1">
                    <a:lumMod val="65000"/>
                    <a:lumOff val="35000"/>
                  </a:schemeClr>
                </a:solidFill>
                <a:latin typeface="Calibri" panose="020F0502020204030204" pitchFamily="34" charset="0"/>
              </a:rPr>
              <a:t>: адаптирано от https://skepticalscience.com/volcanoes-and-global-warming.htm [</a:t>
            </a:r>
            <a:r>
              <a:rPr lang="bg-BG" sz="1400" dirty="0" err="1">
                <a:solidFill>
                  <a:schemeClr val="tx1">
                    <a:lumMod val="65000"/>
                    <a:lumOff val="35000"/>
                  </a:schemeClr>
                </a:solidFill>
                <a:latin typeface="Calibri" panose="020F0502020204030204" pitchFamily="34" charset="0"/>
              </a:rPr>
              <a:t>посете</a:t>
            </a:r>
            <a:r>
              <a:rPr lang="en-US" sz="1400" dirty="0" err="1">
                <a:solidFill>
                  <a:schemeClr val="tx1">
                    <a:lumMod val="65000"/>
                    <a:lumOff val="35000"/>
                  </a:schemeClr>
                </a:solidFill>
                <a:latin typeface="Calibri" panose="020F0502020204030204" pitchFamily="34" charset="0"/>
              </a:rPr>
              <a:t>но</a:t>
            </a:r>
            <a:r>
              <a:rPr lang="en-US" sz="1400" dirty="0">
                <a:solidFill>
                  <a:schemeClr val="tx1">
                    <a:lumMod val="65000"/>
                    <a:lumOff val="35000"/>
                  </a:schemeClr>
                </a:solidFill>
                <a:latin typeface="Calibri" panose="020F0502020204030204" pitchFamily="34" charset="0"/>
              </a:rPr>
              <a:t> на 01.02.2024 г.]</a:t>
            </a:r>
            <a:endParaRPr lang="en-US" sz="1400" dirty="0">
              <a:solidFill>
                <a:schemeClr val="tx1">
                  <a:lumMod val="65000"/>
                  <a:lumOff val="35000"/>
                </a:schemeClr>
              </a:solidFill>
            </a:endParaRPr>
          </a:p>
        </p:txBody>
      </p:sp>
      <p:grpSp>
        <p:nvGrpSpPr>
          <p:cNvPr id="2" name="Group 1">
            <a:extLst>
              <a:ext uri="{FF2B5EF4-FFF2-40B4-BE49-F238E27FC236}">
                <a16:creationId xmlns:a16="http://schemas.microsoft.com/office/drawing/2014/main" id="{CA1B2BB0-4805-26D1-7A3D-B4EC15389262}"/>
              </a:ext>
            </a:extLst>
          </p:cNvPr>
          <p:cNvGrpSpPr/>
          <p:nvPr/>
        </p:nvGrpSpPr>
        <p:grpSpPr>
          <a:xfrm>
            <a:off x="1768642" y="1254368"/>
            <a:ext cx="8031850" cy="4408727"/>
            <a:chOff x="-524692" y="-1"/>
            <a:chExt cx="6286682" cy="3209925"/>
          </a:xfrm>
        </p:grpSpPr>
        <p:grpSp>
          <p:nvGrpSpPr>
            <p:cNvPr id="3" name="Group 2">
              <a:extLst>
                <a:ext uri="{FF2B5EF4-FFF2-40B4-BE49-F238E27FC236}">
                  <a16:creationId xmlns:a16="http://schemas.microsoft.com/office/drawing/2014/main" id="{18339099-800B-FB74-0184-098AD36948A8}"/>
                </a:ext>
              </a:extLst>
            </p:cNvPr>
            <p:cNvGrpSpPr/>
            <p:nvPr/>
          </p:nvGrpSpPr>
          <p:grpSpPr>
            <a:xfrm>
              <a:off x="-524692" y="-1"/>
              <a:ext cx="6286682" cy="3209925"/>
              <a:chOff x="-524692" y="-1"/>
              <a:chExt cx="6286682" cy="3209925"/>
            </a:xfrm>
          </p:grpSpPr>
          <p:pic>
            <p:nvPicPr>
              <p:cNvPr id="6" name="Picture 5">
                <a:extLst>
                  <a:ext uri="{FF2B5EF4-FFF2-40B4-BE49-F238E27FC236}">
                    <a16:creationId xmlns:a16="http://schemas.microsoft.com/office/drawing/2014/main" id="{F4FD09BE-9734-8DD9-C934-202C698A34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92" y="-1"/>
                <a:ext cx="6286682" cy="3209925"/>
              </a:xfrm>
              <a:prstGeom prst="rect">
                <a:avLst/>
              </a:prstGeom>
              <a:noFill/>
            </p:spPr>
          </p:pic>
          <p:grpSp>
            <p:nvGrpSpPr>
              <p:cNvPr id="7" name="Group 6">
                <a:extLst>
                  <a:ext uri="{FF2B5EF4-FFF2-40B4-BE49-F238E27FC236}">
                    <a16:creationId xmlns:a16="http://schemas.microsoft.com/office/drawing/2014/main" id="{E57340D8-8D04-7FB5-EF80-0B16605C44EE}"/>
                  </a:ext>
                </a:extLst>
              </p:cNvPr>
              <p:cNvGrpSpPr/>
              <p:nvPr/>
            </p:nvGrpSpPr>
            <p:grpSpPr>
              <a:xfrm>
                <a:off x="371475" y="15903"/>
                <a:ext cx="4923465" cy="3030251"/>
                <a:chOff x="-113555" y="0"/>
                <a:chExt cx="4923465" cy="3030251"/>
              </a:xfrm>
            </p:grpSpPr>
            <p:sp>
              <p:nvSpPr>
                <p:cNvPr id="9" name="Text Box 2">
                  <a:extLst>
                    <a:ext uri="{FF2B5EF4-FFF2-40B4-BE49-F238E27FC236}">
                      <a16:creationId xmlns:a16="http://schemas.microsoft.com/office/drawing/2014/main" id="{1030D989-0DE6-5FFB-8EA4-FB0CD1AE0557}"/>
                    </a:ext>
                  </a:extLst>
                </p:cNvPr>
                <p:cNvSpPr txBox="1">
                  <a:spLocks noChangeArrowheads="1"/>
                </p:cNvSpPr>
                <p:nvPr/>
              </p:nvSpPr>
              <p:spPr bwMode="auto">
                <a:xfrm>
                  <a:off x="-9625" y="198783"/>
                  <a:ext cx="1209704" cy="2578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bg-BG" sz="1100" b="1">
                      <a:effectLst/>
                      <a:latin typeface="Calibri" panose="020F0502020204030204" pitchFamily="34" charset="0"/>
                      <a:ea typeface="Calibri" panose="020F0502020204030204" pitchFamily="34" charset="0"/>
                      <a:cs typeface="Times New Roman" panose="02020603050405020304" pitchFamily="18" charset="0"/>
                    </a:rPr>
                    <a:t>Oкеанска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59DD558C-A611-D7FB-3B6A-B9E443664EFE}"/>
                    </a:ext>
                  </a:extLst>
                </p:cNvPr>
                <p:cNvSpPr txBox="1">
                  <a:spLocks noChangeArrowheads="1"/>
                </p:cNvSpPr>
                <p:nvPr/>
              </p:nvSpPr>
              <p:spPr bwMode="auto">
                <a:xfrm>
                  <a:off x="1837925" y="2079596"/>
                  <a:ext cx="1248475" cy="3524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400" b="1">
                      <a:effectLst/>
                      <a:latin typeface="Calibri" panose="020F0502020204030204" pitchFamily="34" charset="0"/>
                      <a:ea typeface="Calibri" panose="020F0502020204030204" pitchFamily="34" charset="0"/>
                      <a:cs typeface="Times New Roman" panose="02020603050405020304" pitchFamily="18" charset="0"/>
                    </a:rPr>
                    <a:t>Магма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D0F2AA2-A0A8-3F99-7493-7305E79D1795}"/>
                    </a:ext>
                  </a:extLst>
                </p:cNvPr>
                <p:cNvSpPr txBox="1">
                  <a:spLocks noChangeArrowheads="1"/>
                </p:cNvSpPr>
                <p:nvPr/>
              </p:nvSpPr>
              <p:spPr bwMode="auto">
                <a:xfrm>
                  <a:off x="2552628" y="0"/>
                  <a:ext cx="1753108" cy="2385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bg-BG" sz="1100" b="1">
                      <a:effectLst/>
                      <a:latin typeface="Calibri" panose="020F0502020204030204" pitchFamily="34" charset="0"/>
                      <a:ea typeface="Calibri" panose="020F0502020204030204" pitchFamily="34" charset="0"/>
                      <a:cs typeface="Times New Roman" panose="02020603050405020304" pitchFamily="18" charset="0"/>
                    </a:rPr>
                    <a:t>Kонтинентална плоча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12583D8E-8DE4-9850-9895-B766CE80FD6F}"/>
                    </a:ext>
                  </a:extLst>
                </p:cNvPr>
                <p:cNvSpPr txBox="1">
                  <a:spLocks noChangeArrowheads="1"/>
                </p:cNvSpPr>
                <p:nvPr/>
              </p:nvSpPr>
              <p:spPr bwMode="auto">
                <a:xfrm>
                  <a:off x="256992" y="1393796"/>
                  <a:ext cx="2171502" cy="2952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bg-BG" sz="1100" b="1" dirty="0">
                      <a:effectLst/>
                      <a:latin typeface="Calibri" panose="020F0502020204030204" pitchFamily="34" charset="0"/>
                      <a:ea typeface="Calibri" panose="020F0502020204030204" pitchFamily="34" charset="0"/>
                      <a:cs typeface="Times New Roman" panose="02020603050405020304" pitchFamily="18" charset="0"/>
                    </a:rPr>
                    <a:t>разстилане на морското дъно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4">
                  <a:extLst>
                    <a:ext uri="{FF2B5EF4-FFF2-40B4-BE49-F238E27FC236}">
                      <a16:creationId xmlns:a16="http://schemas.microsoft.com/office/drawing/2014/main" id="{680BA42A-0983-18D9-71A0-283D2E61CC21}"/>
                    </a:ext>
                  </a:extLst>
                </p:cNvPr>
                <p:cNvSpPr txBox="1"/>
                <p:nvPr/>
              </p:nvSpPr>
              <p:spPr>
                <a:xfrm>
                  <a:off x="-113555" y="2555794"/>
                  <a:ext cx="648970" cy="26225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топене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a:extLst>
                    <a:ext uri="{FF2B5EF4-FFF2-40B4-BE49-F238E27FC236}">
                      <a16:creationId xmlns:a16="http://schemas.microsoft.com/office/drawing/2014/main" id="{087AA752-3F49-3001-56C3-2235D7563971}"/>
                    </a:ext>
                  </a:extLst>
                </p:cNvPr>
                <p:cNvSpPr txBox="1">
                  <a:spLocks noChangeArrowheads="1"/>
                </p:cNvSpPr>
                <p:nvPr/>
              </p:nvSpPr>
              <p:spPr bwMode="auto">
                <a:xfrm>
                  <a:off x="933321" y="39757"/>
                  <a:ext cx="1666931" cy="3158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bg-BG" sz="1100" b="1">
                      <a:effectLst/>
                      <a:latin typeface="Calibri" panose="020F0502020204030204" pitchFamily="34" charset="0"/>
                      <a:ea typeface="Calibri" panose="020F0502020204030204" pitchFamily="34" charset="0"/>
                      <a:cs typeface="Times New Roman" panose="02020603050405020304" pitchFamily="18" charset="0"/>
                    </a:rPr>
                    <a:t>Средноокеански хребет</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6">
                  <a:extLst>
                    <a:ext uri="{FF2B5EF4-FFF2-40B4-BE49-F238E27FC236}">
                      <a16:creationId xmlns:a16="http://schemas.microsoft.com/office/drawing/2014/main" id="{40AB6475-3892-09D5-31B2-02BC6E8662D4}"/>
                    </a:ext>
                  </a:extLst>
                </p:cNvPr>
                <p:cNvSpPr txBox="1"/>
                <p:nvPr/>
              </p:nvSpPr>
              <p:spPr>
                <a:xfrm>
                  <a:off x="2115047" y="2430177"/>
                  <a:ext cx="2230341" cy="6000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bg-BG" sz="1200" b="1" dirty="0">
                      <a:effectLst/>
                      <a:latin typeface="Calibri" panose="020F0502020204030204" pitchFamily="34" charset="0"/>
                      <a:ea typeface="Calibri" panose="020F0502020204030204" pitchFamily="34" charset="0"/>
                      <a:cs typeface="Times New Roman" panose="02020603050405020304" pitchFamily="18" charset="0"/>
                    </a:rPr>
                    <a:t>карбонатни и водни минерали, образувани  чрез реакция на базалт</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bg-BG" sz="1200" b="1" dirty="0">
                      <a:effectLst/>
                      <a:latin typeface="Calibri" panose="020F0502020204030204" pitchFamily="34" charset="0"/>
                      <a:ea typeface="Calibri" panose="020F0502020204030204" pitchFamily="34" charset="0"/>
                      <a:cs typeface="Times New Roman" panose="02020603050405020304" pitchFamily="18" charset="0"/>
                    </a:rPr>
                    <a:t>с морска вода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7">
                  <a:extLst>
                    <a:ext uri="{FF2B5EF4-FFF2-40B4-BE49-F238E27FC236}">
                      <a16:creationId xmlns:a16="http://schemas.microsoft.com/office/drawing/2014/main" id="{A96DDDD7-BCFF-93E4-79CF-5F38C2784DF2}"/>
                    </a:ext>
                  </a:extLst>
                </p:cNvPr>
                <p:cNvSpPr txBox="1"/>
                <p:nvPr/>
              </p:nvSpPr>
              <p:spPr>
                <a:xfrm>
                  <a:off x="3761751" y="1479521"/>
                  <a:ext cx="968222"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bg-BG"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проникване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D293EDA9-5980-B417-146C-A4E41C3EBF48}"/>
                    </a:ext>
                  </a:extLst>
                </p:cNvPr>
                <p:cNvSpPr txBox="1">
                  <a:spLocks noChangeArrowheads="1"/>
                </p:cNvSpPr>
                <p:nvPr/>
              </p:nvSpPr>
              <p:spPr bwMode="auto">
                <a:xfrm>
                  <a:off x="3914561" y="854765"/>
                  <a:ext cx="895349" cy="386714"/>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bg-BG"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изригван</a:t>
                  </a:r>
                  <a:r>
                    <a:rPr lang="bg-BG"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 name="Text Box 2">
              <a:extLst>
                <a:ext uri="{FF2B5EF4-FFF2-40B4-BE49-F238E27FC236}">
                  <a16:creationId xmlns:a16="http://schemas.microsoft.com/office/drawing/2014/main" id="{43BEC681-9CE3-7047-0F10-A2C457200010}"/>
                </a:ext>
              </a:extLst>
            </p:cNvPr>
            <p:cNvSpPr txBox="1">
              <a:spLocks noChangeArrowheads="1"/>
            </p:cNvSpPr>
            <p:nvPr/>
          </p:nvSpPr>
          <p:spPr bwMode="auto">
            <a:xfrm>
              <a:off x="970733" y="2059388"/>
              <a:ext cx="1657081" cy="5314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bg-BG" sz="1200" b="1" dirty="0" err="1">
                  <a:effectLst/>
                  <a:latin typeface="Calibri" panose="020F0502020204030204" pitchFamily="34" charset="0"/>
                  <a:ea typeface="Calibri" panose="020F0502020204030204" pitchFamily="34" charset="0"/>
                  <a:cs typeface="Times New Roman" panose="02020603050405020304" pitchFamily="18" charset="0"/>
                </a:rPr>
                <a:t>субдукционна</a:t>
              </a:r>
              <a:br>
                <a:rPr lang="en-US" sz="1200" b="1" dirty="0">
                  <a:effectLst/>
                  <a:latin typeface="Calibri" panose="020F0502020204030204" pitchFamily="34" charset="0"/>
                  <a:ea typeface="Calibri" panose="020F0502020204030204" pitchFamily="34" charset="0"/>
                  <a:cs typeface="Times New Roman" panose="02020603050405020304" pitchFamily="18" charset="0"/>
                </a:rPr>
              </a:br>
              <a:r>
                <a:rPr lang="bg-BG" sz="1200" b="1" dirty="0">
                  <a:effectLst/>
                  <a:latin typeface="Calibri" panose="020F0502020204030204" pitchFamily="34" charset="0"/>
                  <a:ea typeface="Calibri" panose="020F0502020204030204" pitchFamily="34" charset="0"/>
                  <a:cs typeface="Times New Roman" panose="02020603050405020304" pitchFamily="18" charset="0"/>
                </a:rPr>
                <a:t>зона </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8306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8" name="TextBox 7">
            <a:extLst>
              <a:ext uri="{FF2B5EF4-FFF2-40B4-BE49-F238E27FC236}">
                <a16:creationId xmlns:a16="http://schemas.microsoft.com/office/drawing/2014/main" id="{948E4665-6A50-BEC4-C6A3-A938AFE2F3C8}"/>
              </a:ext>
            </a:extLst>
          </p:cNvPr>
          <p:cNvSpPr txBox="1"/>
          <p:nvPr/>
        </p:nvSpPr>
        <p:spPr>
          <a:xfrm>
            <a:off x="8112460" y="3028660"/>
            <a:ext cx="3059632" cy="2031325"/>
          </a:xfrm>
          <a:prstGeom prst="rect">
            <a:avLst/>
          </a:prstGeom>
          <a:noFill/>
        </p:spPr>
        <p:txBody>
          <a:bodyPr wrap="square" rtlCol="0">
            <a:spAutoFit/>
          </a:bodyPr>
          <a:lstStyle/>
          <a:p>
            <a:r>
              <a:rPr lang="en-US" sz="1400" dirty="0">
                <a:solidFill>
                  <a:schemeClr val="tx1">
                    <a:lumMod val="65000"/>
                    <a:lumOff val="35000"/>
                  </a:schemeClr>
                </a:solidFill>
                <a:latin typeface="Calibri" panose="020F0502020204030204" pitchFamily="34" charset="0"/>
              </a:rPr>
              <a:t>Фигура 3. Планината Фуджи. Снимка, направена през зимата от частен самолет на височина 28 000 фута в 13:30 ч. на 24 февруари 2007 г. </a:t>
            </a:r>
          </a:p>
          <a:p>
            <a:endParaRPr lang="en-US" sz="1400" dirty="0">
              <a:solidFill>
                <a:schemeClr val="tx1">
                  <a:lumMod val="65000"/>
                  <a:lumOff val="35000"/>
                </a:schemeClr>
              </a:solidFill>
              <a:latin typeface="Calibri" panose="020F0502020204030204" pitchFamily="34" charset="0"/>
            </a:endParaRPr>
          </a:p>
          <a:p>
            <a:r>
              <a:rPr lang="en-US" sz="1400" dirty="0">
                <a:solidFill>
                  <a:schemeClr val="tx1">
                    <a:lumMod val="65000"/>
                    <a:lumOff val="35000"/>
                  </a:schemeClr>
                </a:solidFill>
                <a:latin typeface="Calibri" panose="020F0502020204030204" pitchFamily="34" charset="0"/>
              </a:rPr>
              <a:t>Публично достояние, </a:t>
            </a:r>
            <a:r>
              <a:rPr lang="en-US" sz="1400" dirty="0">
                <a:solidFill>
                  <a:schemeClr val="accent6">
                    <a:lumMod val="50000"/>
                  </a:schemeClr>
                </a:solidFill>
                <a:latin typeface="Calibri" panose="020F0502020204030204" pitchFamily="34" charset="0"/>
              </a:rPr>
              <a:t>https://commons.wikimedia.org/w/index.php?curid=171153 </a:t>
            </a:r>
            <a:r>
              <a:rPr lang="en-US" sz="1400" dirty="0">
                <a:solidFill>
                  <a:schemeClr val="tx1">
                    <a:lumMod val="65000"/>
                    <a:lumOff val="35000"/>
                  </a:schemeClr>
                </a:solidFill>
                <a:latin typeface="Calibri" panose="020F0502020204030204" pitchFamily="34" charset="0"/>
              </a:rPr>
              <a:t>[</a:t>
            </a:r>
            <a:r>
              <a:rPr lang="bg-BG" sz="1400" dirty="0">
                <a:solidFill>
                  <a:schemeClr val="tx1">
                    <a:lumMod val="65000"/>
                    <a:lumOff val="35000"/>
                  </a:schemeClr>
                </a:solidFill>
                <a:latin typeface="Calibri" panose="020F0502020204030204" pitchFamily="34" charset="0"/>
              </a:rPr>
              <a:t>посетен</a:t>
            </a:r>
            <a:r>
              <a:rPr lang="en-US" sz="1400" dirty="0">
                <a:solidFill>
                  <a:schemeClr val="tx1">
                    <a:lumMod val="65000"/>
                    <a:lumOff val="35000"/>
                  </a:schemeClr>
                </a:solidFill>
                <a:latin typeface="Calibri" panose="020F0502020204030204" pitchFamily="34" charset="0"/>
              </a:rPr>
              <a:t> на 01.02.2024 г.]</a:t>
            </a:r>
            <a:endParaRPr lang="en-US" sz="1400" dirty="0">
              <a:solidFill>
                <a:schemeClr val="tx1">
                  <a:lumMod val="65000"/>
                  <a:lumOff val="35000"/>
                </a:schemeClr>
              </a:solidFill>
            </a:endParaRPr>
          </a:p>
        </p:txBody>
      </p:sp>
      <p:pic>
        <p:nvPicPr>
          <p:cNvPr id="4" name="Graphic 3">
            <a:extLst>
              <a:ext uri="{FF2B5EF4-FFF2-40B4-BE49-F238E27FC236}">
                <a16:creationId xmlns:a16="http://schemas.microsoft.com/office/drawing/2014/main" id="{1698A195-AB14-02EC-0794-8C4D096329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41412" y="1161169"/>
            <a:ext cx="6722456" cy="5006812"/>
          </a:xfrm>
          <a:prstGeom prst="rect">
            <a:avLst/>
          </a:prstGeom>
        </p:spPr>
      </p:pic>
    </p:spTree>
    <p:extLst>
      <p:ext uri="{BB962C8B-B14F-4D97-AF65-F5344CB8AC3E}">
        <p14:creationId xmlns:p14="http://schemas.microsoft.com/office/powerpoint/2010/main" val="235229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8" name="TextBox 7">
            <a:extLst>
              <a:ext uri="{FF2B5EF4-FFF2-40B4-BE49-F238E27FC236}">
                <a16:creationId xmlns:a16="http://schemas.microsoft.com/office/drawing/2014/main" id="{948E4665-6A50-BEC4-C6A3-A938AFE2F3C8}"/>
              </a:ext>
            </a:extLst>
          </p:cNvPr>
          <p:cNvSpPr txBox="1"/>
          <p:nvPr/>
        </p:nvSpPr>
        <p:spPr>
          <a:xfrm>
            <a:off x="1053304" y="3580441"/>
            <a:ext cx="2476280" cy="1384995"/>
          </a:xfrm>
          <a:prstGeom prst="rect">
            <a:avLst/>
          </a:prstGeom>
          <a:noFill/>
        </p:spPr>
        <p:txBody>
          <a:bodyPr wrap="square" rtlCol="0">
            <a:spAutoFit/>
          </a:bodyPr>
          <a:lstStyle/>
          <a:p>
            <a:r>
              <a:rPr lang="en-US" sz="1400" dirty="0">
                <a:solidFill>
                  <a:schemeClr val="tx1">
                    <a:lumMod val="65000"/>
                    <a:lumOff val="35000"/>
                  </a:schemeClr>
                </a:solidFill>
                <a:latin typeface="Calibri" panose="020F0502020204030204" pitchFamily="34" charset="0"/>
              </a:rPr>
              <a:t>Фигура 4. Везувий </a:t>
            </a:r>
            <a:r>
              <a:rPr lang="en-US" sz="1400" dirty="0" err="1">
                <a:solidFill>
                  <a:schemeClr val="tx1">
                    <a:lumMod val="65000"/>
                    <a:lumOff val="35000"/>
                  </a:schemeClr>
                </a:solidFill>
                <a:latin typeface="Calibri" panose="020F0502020204030204" pitchFamily="34" charset="0"/>
              </a:rPr>
              <a:t>от</a:t>
            </a:r>
            <a:r>
              <a:rPr lang="en-US" sz="1400" dirty="0">
                <a:solidFill>
                  <a:schemeClr val="tx1">
                    <a:lumMod val="65000"/>
                    <a:lumOff val="35000"/>
                  </a:schemeClr>
                </a:solidFill>
                <a:latin typeface="Calibri" panose="020F0502020204030204" pitchFamily="34" charset="0"/>
              </a:rPr>
              <a:t> </a:t>
            </a:r>
            <a:r>
              <a:rPr lang="en-US" sz="1400" dirty="0" err="1">
                <a:solidFill>
                  <a:schemeClr val="tx1">
                    <a:lumMod val="65000"/>
                    <a:lumOff val="35000"/>
                  </a:schemeClr>
                </a:solidFill>
                <a:latin typeface="Calibri" panose="020F0502020204030204" pitchFamily="34" charset="0"/>
              </a:rPr>
              <a:t>самолет</a:t>
            </a:r>
            <a:endParaRPr lang="en-US" sz="1400" dirty="0">
              <a:solidFill>
                <a:schemeClr val="tx1">
                  <a:lumMod val="65000"/>
                  <a:lumOff val="35000"/>
                </a:schemeClr>
              </a:solidFill>
              <a:latin typeface="Calibri" panose="020F0502020204030204" pitchFamily="34" charset="0"/>
            </a:endParaRPr>
          </a:p>
          <a:p>
            <a:endParaRPr lang="en-US" sz="1400" dirty="0">
              <a:solidFill>
                <a:schemeClr val="tx1">
                  <a:lumMod val="65000"/>
                  <a:lumOff val="35000"/>
                </a:schemeClr>
              </a:solidFill>
              <a:latin typeface="Calibri" panose="020F0502020204030204" pitchFamily="34" charset="0"/>
            </a:endParaRPr>
          </a:p>
          <a:p>
            <a:r>
              <a:rPr lang="en-US" sz="1400" dirty="0">
                <a:solidFill>
                  <a:schemeClr val="tx1">
                    <a:lumMod val="65000"/>
                    <a:lumOff val="35000"/>
                  </a:schemeClr>
                </a:solidFill>
                <a:latin typeface="Calibri" panose="020F0502020204030204" pitchFamily="34" charset="0"/>
              </a:rPr>
              <a:t>Автор: I, </a:t>
            </a:r>
            <a:r>
              <a:rPr lang="en-US" sz="1400" dirty="0" err="1">
                <a:solidFill>
                  <a:schemeClr val="tx1">
                    <a:lumMod val="65000"/>
                    <a:lumOff val="35000"/>
                  </a:schemeClr>
                </a:solidFill>
                <a:latin typeface="Calibri" panose="020F0502020204030204" pitchFamily="34" charset="0"/>
              </a:rPr>
              <a:t>Pastorius</a:t>
            </a:r>
            <a:r>
              <a:rPr lang="en-US" sz="1400" dirty="0">
                <a:solidFill>
                  <a:schemeClr val="tx1">
                    <a:lumMod val="65000"/>
                    <a:lumOff val="35000"/>
                  </a:schemeClr>
                </a:solidFill>
                <a:latin typeface="Calibri" panose="020F0502020204030204" pitchFamily="34" charset="0"/>
              </a:rPr>
              <a:t>, CC BY </a:t>
            </a:r>
            <a:r>
              <a:rPr lang="en-US" sz="1400" dirty="0">
                <a:solidFill>
                  <a:schemeClr val="tx1">
                    <a:lumMod val="50000"/>
                    <a:lumOff val="50000"/>
                  </a:schemeClr>
                </a:solidFill>
                <a:latin typeface="Calibri" panose="020F0502020204030204" pitchFamily="34" charset="0"/>
              </a:rPr>
              <a:t>2</a:t>
            </a:r>
            <a:r>
              <a:rPr lang="en-US" sz="1400" dirty="0">
                <a:solidFill>
                  <a:schemeClr val="tx1">
                    <a:lumMod val="50000"/>
                    <a:lumOff val="5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.5</a:t>
            </a:r>
            <a:r>
              <a:rPr lang="en-US" sz="1400" dirty="0">
                <a:solidFill>
                  <a:schemeClr val="tx1">
                    <a:lumMod val="50000"/>
                    <a:lumOff val="50000"/>
                  </a:schemeClr>
                </a:solidFill>
                <a:latin typeface="Calibri" panose="020F0502020204030204" pitchFamily="34" charset="0"/>
              </a:rPr>
              <a:t>,</a:t>
            </a:r>
            <a:r>
              <a:rPr lang="en-US" sz="1400" dirty="0">
                <a:solidFill>
                  <a:schemeClr val="accent6">
                    <a:lumMod val="50000"/>
                  </a:schemeClr>
                </a:solidFill>
                <a:latin typeface="Calibri" panose="020F0502020204030204" pitchFamily="34" charset="0"/>
              </a:rPr>
              <a:t> </a:t>
            </a:r>
            <a:r>
              <a:rPr lang="en-US" sz="1400" dirty="0">
                <a:solidFill>
                  <a:schemeClr val="tx1">
                    <a:lumMod val="65000"/>
                    <a:lumOff val="35000"/>
                  </a:schemeClr>
                </a:solidFill>
                <a:latin typeface="Calibri" panose="020F0502020204030204" pitchFamily="34" charset="0"/>
              </a:rPr>
              <a:t>https://commons.wikimedia.org/w/index.php?curid=253037 [посетен на 01.02.2024]</a:t>
            </a:r>
            <a:endParaRPr lang="en-US" sz="1400" dirty="0">
              <a:solidFill>
                <a:schemeClr val="tx1">
                  <a:lumMod val="65000"/>
                  <a:lumOff val="35000"/>
                </a:schemeClr>
              </a:solidFill>
            </a:endParaRPr>
          </a:p>
        </p:txBody>
      </p:sp>
      <p:pic>
        <p:nvPicPr>
          <p:cNvPr id="4" name="Graphic 3">
            <a:extLst>
              <a:ext uri="{FF2B5EF4-FFF2-40B4-BE49-F238E27FC236}">
                <a16:creationId xmlns:a16="http://schemas.microsoft.com/office/drawing/2014/main" id="{1698A195-AB14-02EC-0794-8C4D096329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51445" y="1190444"/>
            <a:ext cx="7140133" cy="4944541"/>
          </a:xfrm>
          <a:prstGeom prst="rect">
            <a:avLst/>
          </a:prstGeom>
        </p:spPr>
      </p:pic>
    </p:spTree>
    <p:extLst>
      <p:ext uri="{BB962C8B-B14F-4D97-AF65-F5344CB8AC3E}">
        <p14:creationId xmlns:p14="http://schemas.microsoft.com/office/powerpoint/2010/main" val="16299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8" name="TextBox 7">
            <a:extLst>
              <a:ext uri="{FF2B5EF4-FFF2-40B4-BE49-F238E27FC236}">
                <a16:creationId xmlns:a16="http://schemas.microsoft.com/office/drawing/2014/main" id="{948E4665-6A50-BEC4-C6A3-A938AFE2F3C8}"/>
              </a:ext>
            </a:extLst>
          </p:cNvPr>
          <p:cNvSpPr txBox="1"/>
          <p:nvPr/>
        </p:nvSpPr>
        <p:spPr>
          <a:xfrm>
            <a:off x="771525" y="2677543"/>
            <a:ext cx="2876417" cy="2031325"/>
          </a:xfrm>
          <a:prstGeom prst="rect">
            <a:avLst/>
          </a:prstGeom>
          <a:noFill/>
        </p:spPr>
        <p:txBody>
          <a:bodyPr wrap="square" rtlCol="0">
            <a:spAutoFit/>
          </a:bodyPr>
          <a:lstStyle/>
          <a:p>
            <a:r>
              <a:rPr lang="en-US" sz="1400" dirty="0" err="1">
                <a:solidFill>
                  <a:schemeClr val="tx1">
                    <a:lumMod val="65000"/>
                    <a:lumOff val="35000"/>
                  </a:schemeClr>
                </a:solidFill>
                <a:latin typeface="Calibri" panose="020F0502020204030204" pitchFamily="34" charset="0"/>
              </a:rPr>
              <a:t>Фигура</a:t>
            </a:r>
            <a:r>
              <a:rPr lang="en-US" sz="1400" dirty="0">
                <a:solidFill>
                  <a:schemeClr val="tx1">
                    <a:lumMod val="65000"/>
                    <a:lumOff val="35000"/>
                  </a:schemeClr>
                </a:solidFill>
                <a:latin typeface="Calibri" panose="020F0502020204030204" pitchFamily="34" charset="0"/>
              </a:rPr>
              <a:t> 5. </a:t>
            </a:r>
            <a:r>
              <a:rPr lang="ru-RU" sz="1400" dirty="0" err="1">
                <a:solidFill>
                  <a:schemeClr val="tx1">
                    <a:lumMod val="65000"/>
                    <a:lumOff val="35000"/>
                  </a:schemeClr>
                </a:solidFill>
                <a:latin typeface="Calibri" panose="020F0502020204030204" pitchFamily="34" charset="0"/>
              </a:rPr>
              <a:t>Вулканът</a:t>
            </a:r>
            <a:r>
              <a:rPr lang="ru-RU" sz="1400" dirty="0">
                <a:solidFill>
                  <a:schemeClr val="tx1">
                    <a:lumMod val="65000"/>
                    <a:lumOff val="35000"/>
                  </a:schemeClr>
                </a:solidFill>
                <a:latin typeface="Calibri" panose="020F0502020204030204" pitchFamily="34" charset="0"/>
              </a:rPr>
              <a:t> </a:t>
            </a:r>
            <a:r>
              <a:rPr lang="ru-RU" sz="1400" dirty="0" err="1">
                <a:solidFill>
                  <a:schemeClr val="tx1">
                    <a:lumMod val="65000"/>
                    <a:lumOff val="35000"/>
                  </a:schemeClr>
                </a:solidFill>
                <a:latin typeface="Calibri" panose="020F0502020204030204" pitchFamily="34" charset="0"/>
              </a:rPr>
              <a:t>Fagradalsfjall</a:t>
            </a:r>
            <a:r>
              <a:rPr lang="ru-RU" sz="1400" dirty="0">
                <a:solidFill>
                  <a:schemeClr val="tx1">
                    <a:lumMod val="65000"/>
                    <a:lumOff val="35000"/>
                  </a:schemeClr>
                </a:solidFill>
                <a:latin typeface="Calibri" panose="020F0502020204030204" pitchFamily="34" charset="0"/>
              </a:rPr>
              <a:t>, Исландия </a:t>
            </a:r>
            <a:r>
              <a:rPr lang="ru-RU" sz="1400" dirty="0" err="1">
                <a:solidFill>
                  <a:schemeClr val="tx1">
                    <a:lumMod val="65000"/>
                    <a:lumOff val="35000"/>
                  </a:schemeClr>
                </a:solidFill>
                <a:latin typeface="Calibri" panose="020F0502020204030204" pitchFamily="34" charset="0"/>
              </a:rPr>
              <a:t>изригнал</a:t>
            </a:r>
            <a:r>
              <a:rPr lang="ru-RU" sz="1400" dirty="0">
                <a:solidFill>
                  <a:schemeClr val="tx1">
                    <a:lumMod val="65000"/>
                    <a:lumOff val="35000"/>
                  </a:schemeClr>
                </a:solidFill>
                <a:latin typeface="Calibri" panose="020F0502020204030204" pitchFamily="34" charset="0"/>
              </a:rPr>
              <a:t> на 3 август 2022 г. на 40 километра от </a:t>
            </a:r>
            <a:r>
              <a:rPr lang="ru-RU" sz="1400" dirty="0" err="1">
                <a:solidFill>
                  <a:schemeClr val="tx1">
                    <a:lumMod val="65000"/>
                    <a:lumOff val="35000"/>
                  </a:schemeClr>
                </a:solidFill>
                <a:latin typeface="Calibri" panose="020F0502020204030204" pitchFamily="34" charset="0"/>
              </a:rPr>
              <a:t>Рейкявик</a:t>
            </a:r>
            <a:r>
              <a:rPr lang="ru-RU" sz="1400" dirty="0">
                <a:solidFill>
                  <a:schemeClr val="tx1">
                    <a:lumMod val="65000"/>
                    <a:lumOff val="35000"/>
                  </a:schemeClr>
                </a:solidFill>
                <a:latin typeface="Calibri" panose="020F0502020204030204" pitchFamily="34" charset="0"/>
              </a:rPr>
              <a:t> </a:t>
            </a:r>
            <a:endParaRPr lang="en-US" sz="1400" dirty="0">
              <a:solidFill>
                <a:schemeClr val="tx1">
                  <a:lumMod val="65000"/>
                  <a:lumOff val="35000"/>
                </a:schemeClr>
              </a:solidFill>
              <a:latin typeface="Calibri" panose="020F0502020204030204" pitchFamily="34" charset="0"/>
            </a:endParaRPr>
          </a:p>
          <a:p>
            <a:endParaRPr lang="en-US" sz="1400" dirty="0">
              <a:solidFill>
                <a:schemeClr val="tx1">
                  <a:lumMod val="65000"/>
                  <a:lumOff val="35000"/>
                </a:schemeClr>
              </a:solidFill>
              <a:latin typeface="Calibri" panose="020F0502020204030204" pitchFamily="34" charset="0"/>
            </a:endParaRPr>
          </a:p>
          <a:p>
            <a:r>
              <a:rPr lang="bg-BG" sz="1400" dirty="0">
                <a:solidFill>
                  <a:schemeClr val="tx1">
                    <a:lumMod val="65000"/>
                    <a:lumOff val="35000"/>
                  </a:schemeClr>
                </a:solidFill>
                <a:latin typeface="Calibri" panose="020F0502020204030204" pitchFamily="34" charset="0"/>
              </a:rPr>
              <a:t>Източник</a:t>
            </a:r>
            <a:r>
              <a:rPr lang="en-US" sz="1400" dirty="0">
                <a:solidFill>
                  <a:schemeClr val="tx1">
                    <a:lumMod val="65000"/>
                    <a:lumOff val="35000"/>
                  </a:schemeClr>
                </a:solidFill>
                <a:latin typeface="Calibri" panose="020F0502020204030204" pitchFamily="34" charset="0"/>
              </a:rPr>
              <a:t>: https://depositphotos.com/similar-images/593311418.html?qview=547424752</a:t>
            </a:r>
            <a:endParaRPr lang="en-US" sz="1400" dirty="0">
              <a:solidFill>
                <a:schemeClr val="tx1">
                  <a:lumMod val="65000"/>
                  <a:lumOff val="35000"/>
                </a:schemeClr>
              </a:solidFill>
            </a:endParaRPr>
          </a:p>
        </p:txBody>
      </p:sp>
      <p:pic>
        <p:nvPicPr>
          <p:cNvPr id="4" name="Graphic 3">
            <a:extLst>
              <a:ext uri="{FF2B5EF4-FFF2-40B4-BE49-F238E27FC236}">
                <a16:creationId xmlns:a16="http://schemas.microsoft.com/office/drawing/2014/main" id="{1698A195-AB14-02EC-0794-8C4D09632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694" y="1249155"/>
            <a:ext cx="7140133" cy="4769608"/>
          </a:xfrm>
          <a:prstGeom prst="rect">
            <a:avLst/>
          </a:prstGeom>
        </p:spPr>
      </p:pic>
    </p:spTree>
    <p:extLst>
      <p:ext uri="{BB962C8B-B14F-4D97-AF65-F5344CB8AC3E}">
        <p14:creationId xmlns:p14="http://schemas.microsoft.com/office/powerpoint/2010/main" val="1931098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TD 1">
      <a:dk1>
        <a:srgbClr val="000000"/>
      </a:dk1>
      <a:lt1>
        <a:srgbClr val="FFFFFF"/>
      </a:lt1>
      <a:dk2>
        <a:srgbClr val="06619D"/>
      </a:dk2>
      <a:lt2>
        <a:srgbClr val="93DFF8"/>
      </a:lt2>
      <a:accent1>
        <a:srgbClr val="06619D"/>
      </a:accent1>
      <a:accent2>
        <a:srgbClr val="93DFF8"/>
      </a:accent2>
      <a:accent3>
        <a:srgbClr val="FFFF00"/>
      </a:accent3>
      <a:accent4>
        <a:srgbClr val="A5A5A5"/>
      </a:accent4>
      <a:accent5>
        <a:srgbClr val="A9FF00"/>
      </a:accent5>
      <a:accent6>
        <a:srgbClr val="EA00FB"/>
      </a:accent6>
      <a:hlink>
        <a:srgbClr val="A9FF00"/>
      </a:hlink>
      <a:folHlink>
        <a:srgbClr val="EA00F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9136</TotalTime>
  <Words>614</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Calibri Light</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features</dc:title>
  <dc:creator>Ecaterina Camenscic</dc:creator>
  <cp:keywords>, docId:73CC785CA28EEB93D97549908DE4E112</cp:keywords>
  <cp:lastModifiedBy>Letelina Krumova</cp:lastModifiedBy>
  <cp:revision>48</cp:revision>
  <dcterms:created xsi:type="dcterms:W3CDTF">2023-09-29T09:47:44Z</dcterms:created>
  <dcterms:modified xsi:type="dcterms:W3CDTF">2024-05-28T17:16:22Z</dcterms:modified>
</cp:coreProperties>
</file>