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332" r:id="rId2"/>
    <p:sldId id="336" r:id="rId3"/>
    <p:sldId id="340" r:id="rId4"/>
    <p:sldId id="338" r:id="rId5"/>
    <p:sldId id="339" r:id="rId6"/>
    <p:sldId id="337" r:id="rId7"/>
    <p:sldId id="341" r:id="rId8"/>
    <p:sldId id="34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5E97"/>
    <a:srgbClr val="1E2C37"/>
    <a:srgbClr val="59A2BB"/>
    <a:srgbClr val="D2D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14"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FAA3E6-5B0F-460D-9167-53DA173FEAA8}" type="datetimeFigureOut">
              <a:rPr lang="en-US" smtClean="0"/>
              <a:t>6/7/2024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Щракнете, за да редактирате стиловете на основния текст</a:t>
            </a:r>
          </a:p>
          <a:p>
            <a:pPr lvl="1"/>
            <a:r>
              <a:rPr lang="en-US"/>
              <a:t>Второ ниво</a:t>
            </a:r>
          </a:p>
          <a:p>
            <a:pPr lvl="2"/>
            <a:r>
              <a:rPr lang="en-US"/>
              <a:t>Трето ниво</a:t>
            </a:r>
          </a:p>
          <a:p>
            <a:pPr lvl="3"/>
            <a:r>
              <a:rPr lang="en-US"/>
              <a:t>Четвърто ниво</a:t>
            </a:r>
          </a:p>
          <a:p>
            <a:pPr lvl="4"/>
            <a:r>
              <a:rPr lang="en-US"/>
              <a:t>Пето ниво</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37A28B-84A6-4E33-9844-BB02DC0C8FB0}" type="slidenum">
              <a:rPr lang="en-US" smtClean="0"/>
              <a:t>‹#›</a:t>
            </a:fld>
            <a:endParaRPr lang="en-US"/>
          </a:p>
        </p:txBody>
      </p:sp>
    </p:spTree>
    <p:extLst>
      <p:ext uri="{BB962C8B-B14F-4D97-AF65-F5344CB8AC3E}">
        <p14:creationId xmlns:p14="http://schemas.microsoft.com/office/powerpoint/2010/main" val="3918622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tabLst>
                <a:tab pos="358775" algn="l"/>
              </a:tabLst>
              <a:defRPr sz="20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Footer Placeholder 4">
            <a:extLst>
              <a:ext uri="{FF2B5EF4-FFF2-40B4-BE49-F238E27FC236}">
                <a16:creationId xmlns:a16="http://schemas.microsoft.com/office/drawing/2014/main" id="{A6C94BBB-2328-30BD-3B0B-E15D7C10BCDD}"/>
              </a:ext>
            </a:extLst>
          </p:cNvPr>
          <p:cNvSpPr>
            <a:spLocks noGrp="1"/>
          </p:cNvSpPr>
          <p:nvPr>
            <p:ph type="ftr" sz="quarter" idx="11"/>
          </p:nvPr>
        </p:nvSpPr>
        <p:spPr>
          <a:xfrm>
            <a:off x="1876424" y="5685803"/>
            <a:ext cx="6823040" cy="365124"/>
          </a:xfrm>
        </p:spPr>
        <p:txBody>
          <a:bodyPr/>
          <a:lstStyle>
            <a:lvl1pPr>
              <a:defRPr>
                <a:solidFill>
                  <a:schemeClr val="tx1"/>
                </a:solidFill>
                <a:latin typeface="Calibri Light" panose="020F0302020204030204" pitchFamily="34" charset="0"/>
                <a:cs typeface="Calibri Light" panose="020F0302020204030204" pitchFamily="34" charset="0"/>
              </a:defRPr>
            </a:lvl1pPr>
          </a:lstStyle>
          <a:p>
            <a:r>
              <a:rPr lang="en-GB" dirty="0">
                <a:ea typeface="Calibri" panose="020F0502020204030204" pitchFamily="34"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
        <p:nvSpPr>
          <p:cNvPr id="8" name="Rectangle 7">
            <a:extLst>
              <a:ext uri="{FF2B5EF4-FFF2-40B4-BE49-F238E27FC236}">
                <a16:creationId xmlns:a16="http://schemas.microsoft.com/office/drawing/2014/main" id="{CF10A5DF-AF7D-E692-A041-BF0F9C8D843A}"/>
              </a:ext>
            </a:extLst>
          </p:cNvPr>
          <p:cNvSpPr/>
          <p:nvPr userDrawn="1"/>
        </p:nvSpPr>
        <p:spPr>
          <a:xfrm>
            <a:off x="8785189" y="5685803"/>
            <a:ext cx="1991806" cy="365125"/>
          </a:xfrm>
          <a:prstGeom prst="rect">
            <a:avLst/>
          </a:prstGeom>
          <a:blipFill>
            <a:blip r:embed="rId2" cstate="hq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A7699187-824A-24B8-8163-8A0AAF754D33}"/>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t="2028" b="2028"/>
          <a:stretch/>
        </p:blipFill>
        <p:spPr>
          <a:xfrm>
            <a:off x="4768685" y="406971"/>
            <a:ext cx="2341415" cy="1204342"/>
          </a:xfrm>
          <a:prstGeom prst="rect">
            <a:avLst/>
          </a:prstGeom>
        </p:spPr>
      </p:pic>
    </p:spTree>
    <p:extLst>
      <p:ext uri="{BB962C8B-B14F-4D97-AF65-F5344CB8AC3E}">
        <p14:creationId xmlns:p14="http://schemas.microsoft.com/office/powerpoint/2010/main" val="2664139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FF960D30-4D41-CDD4-E34C-118D6B47DF27}"/>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2449629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Footer Placeholder 4">
            <a:extLst>
              <a:ext uri="{FF2B5EF4-FFF2-40B4-BE49-F238E27FC236}">
                <a16:creationId xmlns:a16="http://schemas.microsoft.com/office/drawing/2014/main" id="{7E6C2BAA-152D-E307-C5AA-AA8687C46782}"/>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254371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3" name="Footer Placeholder 4">
            <a:extLst>
              <a:ext uri="{FF2B5EF4-FFF2-40B4-BE49-F238E27FC236}">
                <a16:creationId xmlns:a16="http://schemas.microsoft.com/office/drawing/2014/main" id="{539B2980-084B-65D7-91E4-091E9B1369D8}"/>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2657814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Footer Placeholder 4">
            <a:extLst>
              <a:ext uri="{FF2B5EF4-FFF2-40B4-BE49-F238E27FC236}">
                <a16:creationId xmlns:a16="http://schemas.microsoft.com/office/drawing/2014/main" id="{5E211B3F-500E-6CC9-AA65-5D1D4CE28E30}"/>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3691832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Footer Placeholder 4">
            <a:extLst>
              <a:ext uri="{FF2B5EF4-FFF2-40B4-BE49-F238E27FC236}">
                <a16:creationId xmlns:a16="http://schemas.microsoft.com/office/drawing/2014/main" id="{8E2DE03A-AD9C-C277-2C58-BAB46B3E56B1}"/>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2406096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Footer Placeholder 4">
            <a:extLst>
              <a:ext uri="{FF2B5EF4-FFF2-40B4-BE49-F238E27FC236}">
                <a16:creationId xmlns:a16="http://schemas.microsoft.com/office/drawing/2014/main" id="{FFC83438-F732-0EC3-406A-8FF2F408E45D}"/>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697673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E2C7D8DF-B7E6-9899-5F5A-63A4D334B278}"/>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3786660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7DA6E534-48F6-4F8E-FBC0-06FB0F111581}"/>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4166168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3855266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Footer Placeholder 4">
            <a:extLst>
              <a:ext uri="{FF2B5EF4-FFF2-40B4-BE49-F238E27FC236}">
                <a16:creationId xmlns:a16="http://schemas.microsoft.com/office/drawing/2014/main" id="{A2394E5F-FF11-1EA4-575D-21B9C383305D}"/>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2092679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1410" y="2249486"/>
            <a:ext cx="4878389" cy="35417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E497803B-CD95-5CEC-3731-BF6675698260}"/>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3643360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BCD0B073-FA87-EA1A-F861-1AF967F81F4D}"/>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2031945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Footer Placeholder 4">
            <a:extLst>
              <a:ext uri="{FF2B5EF4-FFF2-40B4-BE49-F238E27FC236}">
                <a16:creationId xmlns:a16="http://schemas.microsoft.com/office/drawing/2014/main" id="{8C8AD6B4-B1FB-B672-F9A2-D1827D1798DF}"/>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1527073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456921" y="5883276"/>
            <a:ext cx="2743200" cy="365125"/>
          </a:xfrm>
          <a:prstGeom prst="rect">
            <a:avLst/>
          </a:prstGeom>
        </p:spPr>
        <p:txBody>
          <a:bodyPr/>
          <a:lstStyle/>
          <a:p>
            <a:endParaRPr lang="en-GB" dirty="0"/>
          </a:p>
        </p:txBody>
      </p:sp>
      <p:sp>
        <p:nvSpPr>
          <p:cNvPr id="3" name="Footer Placeholder 2"/>
          <p:cNvSpPr>
            <a:spLocks noGrp="1"/>
          </p:cNvSpPr>
          <p:nvPr>
            <p:ph type="ftr" sz="quarter" idx="11"/>
          </p:nvPr>
        </p:nvSpPr>
        <p:spPr/>
        <p:txBody>
          <a:bodyPr/>
          <a:lstStyle/>
          <a:p>
            <a:r>
              <a:rPr lang="en-US"/>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a:p>
        </p:txBody>
      </p:sp>
      <p:sp>
        <p:nvSpPr>
          <p:cNvPr id="4" name="Slide Number Placeholder 3"/>
          <p:cNvSpPr>
            <a:spLocks noGrp="1"/>
          </p:cNvSpPr>
          <p:nvPr>
            <p:ph type="sldNum" sz="quarter" idx="12"/>
          </p:nvPr>
        </p:nvSpPr>
        <p:spPr>
          <a:xfrm>
            <a:off x="10276321" y="5883274"/>
            <a:ext cx="771089" cy="365125"/>
          </a:xfrm>
          <a:prstGeom prst="rect">
            <a:avLst/>
          </a:prstGeom>
        </p:spPr>
        <p:txBody>
          <a:bodyPr/>
          <a:lstStyle/>
          <a:p>
            <a:fld id="{B9713321-F028-4753-A47D-75B5DCEAB263}" type="slidenum">
              <a:rPr lang="en-GB" smtClean="0"/>
              <a:t>‹#›</a:t>
            </a:fld>
            <a:endParaRPr lang="en-GB" dirty="0"/>
          </a:p>
        </p:txBody>
      </p:sp>
    </p:spTree>
    <p:extLst>
      <p:ext uri="{BB962C8B-B14F-4D97-AF65-F5344CB8AC3E}">
        <p14:creationId xmlns:p14="http://schemas.microsoft.com/office/powerpoint/2010/main" val="3192888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24207C84-3949-36F2-2CF5-A2A0C94F1A7D}"/>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118596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E4E0F298-F6C7-67D8-4460-ECB76CEDB97C}"/>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355726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914563"/>
            <a:ext cx="9905998" cy="130175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dirty="0"/>
              <a:t>Щракнете, за да редактирате стиловете на основния текст</a:t>
            </a:r>
          </a:p>
          <a:p>
            <a:pPr lvl="1"/>
            <a:r>
              <a:rPr lang="en-US" dirty="0"/>
              <a:t>Второ ниво</a:t>
            </a:r>
          </a:p>
          <a:p>
            <a:pPr lvl="2"/>
            <a:r>
              <a:rPr lang="en-US" dirty="0"/>
              <a:t>Трето ниво</a:t>
            </a:r>
          </a:p>
          <a:p>
            <a:pPr lvl="3"/>
            <a:r>
              <a:rPr lang="en-US" dirty="0"/>
              <a:t>Четвърто ниво</a:t>
            </a:r>
          </a:p>
          <a:p>
            <a:pPr lvl="4"/>
            <a:r>
              <a:rPr lang="en-US" dirty="0"/>
              <a:t>Пето ниво</a:t>
            </a:r>
          </a:p>
        </p:txBody>
      </p:sp>
      <p:sp>
        <p:nvSpPr>
          <p:cNvPr id="5" name="Footer Placeholder 4"/>
          <p:cNvSpPr>
            <a:spLocks noGrp="1"/>
          </p:cNvSpPr>
          <p:nvPr>
            <p:ph type="ftr" sz="quarter" idx="3"/>
          </p:nvPr>
        </p:nvSpPr>
        <p:spPr>
          <a:xfrm>
            <a:off x="1141412" y="6271419"/>
            <a:ext cx="7904668" cy="365124"/>
          </a:xfrm>
          <a:prstGeom prst="rect">
            <a:avLst/>
          </a:prstGeom>
        </p:spPr>
        <p:txBody>
          <a:bodyPr vert="horz" lIns="91440" tIns="45720" rIns="91440" bIns="45720" rtlCol="0" anchor="ctr"/>
          <a:lstStyle>
            <a:lvl1pPr algn="just">
              <a:defRPr sz="800" cap="all" baseline="0">
                <a:solidFill>
                  <a:schemeClr val="bg1">
                    <a:lumMod val="50000"/>
                    <a:lumOff val="50000"/>
                  </a:schemeClr>
                </a:solidFill>
                <a:latin typeface="Calibri Light" panose="020F0302020204030204" pitchFamily="34" charset="0"/>
                <a:cs typeface="Calibri Light" panose="020F0302020204030204" pitchFamily="34" charset="0"/>
              </a:defRPr>
            </a:lvl1pPr>
          </a:lstStyle>
          <a:p>
            <a:r>
              <a:rPr lang="en-GB" dirty="0">
                <a:ea typeface="Calibri" panose="020F0502020204030204" pitchFamily="34" charset="0"/>
              </a:rPr>
              <a:t>Настоящият материал е създаден в рамките на проекта We Teach DATA, осъществен с финансовата подкрепа на Европейската комисия. Материалът отразява единствено възгледите на авторите и Комисията не носи отговорност за използването на съдържащата се в него информация.</a:t>
            </a:r>
            <a:endParaRPr lang="en-GB" dirty="0"/>
          </a:p>
        </p:txBody>
      </p:sp>
      <p:sp>
        <p:nvSpPr>
          <p:cNvPr id="48" name="Rectangle 47">
            <a:extLst>
              <a:ext uri="{FF2B5EF4-FFF2-40B4-BE49-F238E27FC236}">
                <a16:creationId xmlns:a16="http://schemas.microsoft.com/office/drawing/2014/main" id="{AEE7BB21-9CCB-44AD-7919-6BEB44041343}"/>
              </a:ext>
            </a:extLst>
          </p:cNvPr>
          <p:cNvSpPr/>
          <p:nvPr userDrawn="1"/>
        </p:nvSpPr>
        <p:spPr>
          <a:xfrm>
            <a:off x="9076946" y="6270562"/>
            <a:ext cx="1991806" cy="365125"/>
          </a:xfrm>
          <a:prstGeom prst="rect">
            <a:avLst/>
          </a:prstGeom>
          <a:blipFill>
            <a:blip r:embed="rId19" cstate="hq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C762F1D-1343-7530-0BC5-D402D89C8CFF}"/>
              </a:ext>
            </a:extLst>
          </p:cNvPr>
          <p:cNvPicPr>
            <a:picLocks noChangeAspect="1"/>
          </p:cNvPicPr>
          <p:nvPr userDrawn="1"/>
        </p:nvPicPr>
        <p:blipFill>
          <a:blip r:embed="rId20" cstate="hqprint">
            <a:extLst>
              <a:ext uri="{28A0092B-C50C-407E-A947-70E740481C1C}">
                <a14:useLocalDpi xmlns:a14="http://schemas.microsoft.com/office/drawing/2010/main" val="0"/>
              </a:ext>
            </a:extLst>
          </a:blip>
          <a:srcRect l="3214" r="3214"/>
          <a:stretch/>
        </p:blipFill>
        <p:spPr>
          <a:xfrm>
            <a:off x="968374" y="237770"/>
            <a:ext cx="1931988" cy="993747"/>
          </a:xfrm>
          <a:prstGeom prst="rect">
            <a:avLst/>
          </a:prstGeom>
        </p:spPr>
      </p:pic>
      <p:sp>
        <p:nvSpPr>
          <p:cNvPr id="49" name="TextBox 48">
            <a:extLst>
              <a:ext uri="{FF2B5EF4-FFF2-40B4-BE49-F238E27FC236}">
                <a16:creationId xmlns:a16="http://schemas.microsoft.com/office/drawing/2014/main" id="{5086F7DC-8E23-AA6E-9109-91B4D2687E89}"/>
              </a:ext>
            </a:extLst>
          </p:cNvPr>
          <p:cNvSpPr txBox="1"/>
          <p:nvPr userDrawn="1"/>
        </p:nvSpPr>
        <p:spPr>
          <a:xfrm>
            <a:off x="6969072" y="365989"/>
            <a:ext cx="4099680" cy="707886"/>
          </a:xfrm>
          <a:prstGeom prst="rect">
            <a:avLst/>
          </a:prstGeom>
          <a:noFill/>
        </p:spPr>
        <p:txBody>
          <a:bodyPr wrap="square" rtlCol="0">
            <a:spAutoFit/>
          </a:bodyPr>
          <a:lstStyle/>
          <a:p>
            <a:pPr algn="r">
              <a:tabLst>
                <a:tab pos="2986405" algn="ctr"/>
                <a:tab pos="5972810" algn="r"/>
              </a:tabLst>
            </a:pPr>
            <a:r>
              <a:rPr lang="en-GB" sz="17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УЧИМ ДАННИ</a:t>
            </a:r>
            <a:endParaRPr lang="en-US" sz="17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r">
              <a:tabLst>
                <a:tab pos="2986405" algn="ctr"/>
                <a:tab pos="5972810" algn="r"/>
              </a:tabLs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Вдъхновяване на учителите да интегрират науката за данните в предметите на STEM</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2022-1-BG01-KA220-SCH-000085398</a:t>
            </a:r>
            <a:endParaRPr lang="en-GB" sz="1100" dirty="0">
              <a:solidFill>
                <a:schemeClr val="tx1"/>
              </a:solidFill>
            </a:endParaRPr>
          </a:p>
        </p:txBody>
      </p:sp>
    </p:spTree>
    <p:extLst>
      <p:ext uri="{BB962C8B-B14F-4D97-AF65-F5344CB8AC3E}">
        <p14:creationId xmlns:p14="http://schemas.microsoft.com/office/powerpoint/2010/main" val="2375670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l" defTabSz="914400" rtl="0" eaLnBrk="1" latinLnBrk="0" hangingPunct="1">
        <a:lnSpc>
          <a:spcPct val="90000"/>
        </a:lnSpc>
        <a:spcBef>
          <a:spcPct val="0"/>
        </a:spcBef>
        <a:buNone/>
        <a:defRPr sz="3600" kern="1200" cap="all" baseline="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B189F36-FE75-5430-0FDE-125B195F7880}"/>
              </a:ext>
            </a:extLst>
          </p:cNvPr>
          <p:cNvSpPr>
            <a:spLocks noGrp="1"/>
          </p:cNvSpPr>
          <p:nvPr>
            <p:ph type="ftr" sz="quarter" idx="11"/>
          </p:nvPr>
        </p:nvSpPr>
        <p:spPr/>
        <p:txBody>
          <a:bodyPr/>
          <a:lstStyle/>
          <a:p>
            <a:r>
              <a:rPr lang="en-GB">
                <a:latin typeface="Calibri" panose="020F0502020204030204" pitchFamily="34" charset="0"/>
                <a:ea typeface="Calibri" panose="020F0502020204030204" pitchFamily="34" charset="0"/>
                <a:cs typeface="Times New Roman" panose="02020603050405020304" pitchFamily="18" charset="0"/>
              </a:rPr>
              <a:t>Настоящият материал е създаден в рамките на проекта We Teach DATA, осъществен с финансовата подкрепа на Европейската комисия. Материалът отразява единствено възгледите на авторите и Комисията не носи отговорност за използването на съдържащата се в него информация.</a:t>
            </a:r>
            <a:endParaRPr lang="en-GB" dirty="0"/>
          </a:p>
        </p:txBody>
      </p:sp>
      <p:sp>
        <p:nvSpPr>
          <p:cNvPr id="8" name="Footer Placeholder 3">
            <a:extLst>
              <a:ext uri="{FF2B5EF4-FFF2-40B4-BE49-F238E27FC236}">
                <a16:creationId xmlns:a16="http://schemas.microsoft.com/office/drawing/2014/main" id="{5FB75632-D49A-8B8C-E25D-9BC4EA580C56}"/>
              </a:ext>
            </a:extLst>
          </p:cNvPr>
          <p:cNvSpPr txBox="1">
            <a:spLocks/>
          </p:cNvSpPr>
          <p:nvPr/>
        </p:nvSpPr>
        <p:spPr>
          <a:xfrm>
            <a:off x="1141412" y="6239482"/>
            <a:ext cx="7904668" cy="365124"/>
          </a:xfrm>
          <a:prstGeom prst="rect">
            <a:avLst/>
          </a:prstGeom>
        </p:spPr>
        <p:txBody>
          <a:bodyPr vert="horz" lIns="91440" tIns="45720" rIns="91440" bIns="45720" rtlCol="0" anchor="ctr"/>
          <a:lstStyle>
            <a:defPPr>
              <a:defRPr lang="en-US"/>
            </a:defPPr>
            <a:lvl1pPr marL="0" algn="just" defTabSz="914400" rtl="0" eaLnBrk="1" latinLnBrk="0" hangingPunct="1">
              <a:defRPr sz="800" kern="1200" cap="all" baseline="0">
                <a:solidFill>
                  <a:schemeClr val="bg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GB" dirty="0">
                <a:solidFill>
                  <a:schemeClr val="tx1"/>
                </a:solidFill>
                <a:ea typeface="Calibri" panose="020F0502020204030204" pitchFamily="34" charset="0"/>
              </a:rPr>
              <a:t>Настоящият материал е създаден в рамките на проекта We Teach DATA, осъществен с финансовата подкрепа на Европейската комисия. Материалът отразява единствено възгледите на авторите и Комисията не носи отговорност за използването на съдържащата се в него информация.</a:t>
            </a:r>
            <a:endParaRPr lang="en-GB" dirty="0">
              <a:solidFill>
                <a:schemeClr val="tx1"/>
              </a:solidFill>
            </a:endParaRPr>
          </a:p>
        </p:txBody>
      </p:sp>
      <p:sp>
        <p:nvSpPr>
          <p:cNvPr id="11" name="Title 1">
            <a:extLst>
              <a:ext uri="{FF2B5EF4-FFF2-40B4-BE49-F238E27FC236}">
                <a16:creationId xmlns:a16="http://schemas.microsoft.com/office/drawing/2014/main" id="{81B27A37-663C-FD9D-9A14-21A79331FDFB}"/>
              </a:ext>
            </a:extLst>
          </p:cNvPr>
          <p:cNvSpPr txBox="1">
            <a:spLocks/>
          </p:cNvSpPr>
          <p:nvPr/>
        </p:nvSpPr>
        <p:spPr>
          <a:xfrm>
            <a:off x="1212693" y="1478617"/>
            <a:ext cx="8793126" cy="2934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baseline="0">
                <a:solidFill>
                  <a:schemeClr val="tx1"/>
                </a:solidFill>
                <a:latin typeface="Calibri Light" panose="020F0302020204030204" pitchFamily="34" charset="0"/>
                <a:ea typeface="+mj-ea"/>
                <a:cs typeface="Calibri Light" panose="020F0302020204030204" pitchFamily="34" charset="0"/>
              </a:defRPr>
            </a:lvl1pPr>
          </a:lstStyle>
          <a:p>
            <a:pPr algn="ctr"/>
            <a:r>
              <a:rPr lang="en-US" sz="2200" b="1" kern="0" cap="none" dirty="0" err="1">
                <a:solidFill>
                  <a:srgbClr val="2F5496"/>
                </a:solidFill>
                <a:latin typeface="Calibri" panose="020F0502020204030204" pitchFamily="34" charset="0"/>
                <a:ea typeface="Times New Roman" panose="02020603050405020304" pitchFamily="18" charset="0"/>
                <a:cs typeface="Calibri" panose="020F0502020204030204" pitchFamily="34" charset="0"/>
              </a:rPr>
              <a:t>Тема</a:t>
            </a:r>
            <a:r>
              <a:rPr lang="ru-RU" sz="2200" b="1" kern="0" cap="none" dirty="0">
                <a:solidFill>
                  <a:srgbClr val="2F5496"/>
                </a:solidFill>
                <a:latin typeface="Calibri" panose="020F0502020204030204" pitchFamily="34" charset="0"/>
                <a:ea typeface="Times New Roman" panose="02020603050405020304" pitchFamily="18" charset="0"/>
                <a:cs typeface="Calibri" panose="020F0502020204030204" pitchFamily="34" charset="0"/>
              </a:rPr>
              <a:t>: ВЕЩЕСТВА И ХИМИЧНИ РЕАКЦИИ</a:t>
            </a:r>
            <a:br>
              <a:rPr lang="en-US" sz="2200" b="1" kern="0" cap="none" dirty="0">
                <a:solidFill>
                  <a:srgbClr val="2F5496"/>
                </a:solidFill>
                <a:latin typeface="Calibri" panose="020F0502020204030204" pitchFamily="34" charset="0"/>
                <a:ea typeface="Times New Roman" panose="02020603050405020304" pitchFamily="18" charset="0"/>
                <a:cs typeface="Calibri" panose="020F0502020204030204" pitchFamily="34" charset="0"/>
              </a:rPr>
            </a:br>
            <a:br>
              <a:rPr lang="ru-RU" sz="2200" b="1" kern="0" cap="none" dirty="0">
                <a:solidFill>
                  <a:srgbClr val="2F5496"/>
                </a:solidFill>
                <a:latin typeface="Calibri" panose="020F0502020204030204" pitchFamily="34" charset="0"/>
                <a:ea typeface="Times New Roman" panose="02020603050405020304" pitchFamily="18" charset="0"/>
                <a:cs typeface="Calibri" panose="020F0502020204030204" pitchFamily="34" charset="0"/>
              </a:rPr>
            </a:br>
            <a:r>
              <a:rPr lang="en-US" sz="2200" b="1" kern="0" cap="none" dirty="0">
                <a:solidFill>
                  <a:srgbClr val="2F5496"/>
                </a:solidFill>
                <a:latin typeface="Calibri" panose="020F0502020204030204" pitchFamily="34" charset="0"/>
                <a:ea typeface="Times New Roman" panose="02020603050405020304" pitchFamily="18" charset="0"/>
                <a:cs typeface="Calibri" panose="020F0502020204030204" pitchFamily="34" charset="0"/>
              </a:rPr>
              <a:t>Урок</a:t>
            </a:r>
            <a:r>
              <a:rPr lang="ru-RU" sz="2200" b="1" kern="0" cap="none" dirty="0">
                <a:solidFill>
                  <a:srgbClr val="2F5496"/>
                </a:solidFill>
                <a:latin typeface="Calibri" panose="020F0502020204030204" pitchFamily="34" charset="0"/>
                <a:ea typeface="Times New Roman" panose="02020603050405020304" pitchFamily="18" charset="0"/>
                <a:cs typeface="Calibri" panose="020F0502020204030204" pitchFamily="34" charset="0"/>
              </a:rPr>
              <a:t>: ХРАНА ЗА АВТОМОБИЛИТЕ</a:t>
            </a:r>
          </a:p>
          <a:p>
            <a:pPr algn="ctr"/>
            <a:endParaRPr lang="ru-RU" sz="2200" b="1" kern="0" cap="none" dirty="0">
              <a:solidFill>
                <a:srgbClr val="2F5496"/>
              </a:solidFill>
              <a:latin typeface="Calibri" panose="020F0502020204030204" pitchFamily="34" charset="0"/>
              <a:ea typeface="Times New Roman" panose="02020603050405020304" pitchFamily="18" charset="0"/>
              <a:cs typeface="Calibri" panose="020F0502020204030204" pitchFamily="34" charset="0"/>
            </a:endParaRPr>
          </a:p>
          <a:p>
            <a:pPr algn="ctr"/>
            <a:r>
              <a:rPr lang="ru-RU" sz="2200" b="1" kern="0" cap="none" dirty="0">
                <a:solidFill>
                  <a:srgbClr val="2F5496"/>
                </a:solidFill>
                <a:latin typeface="Calibri" panose="020F0502020204030204" pitchFamily="34" charset="0"/>
                <a:ea typeface="Times New Roman" panose="02020603050405020304" pitchFamily="18" charset="0"/>
                <a:cs typeface="Calibri" panose="020F0502020204030204" pitchFamily="34" charset="0"/>
              </a:rPr>
              <a:t>Първите автомобили</a:t>
            </a:r>
            <a:br>
              <a:rPr lang="en-US" sz="1800" b="1" kern="0" cap="none" dirty="0">
                <a:solidFill>
                  <a:srgbClr val="2F5496"/>
                </a:solidFill>
                <a:latin typeface="Calibri" panose="020F0502020204030204" pitchFamily="34" charset="0"/>
                <a:ea typeface="Times New Roman" panose="02020603050405020304" pitchFamily="18" charset="0"/>
                <a:cs typeface="Calibri" panose="020F0502020204030204" pitchFamily="34" charset="0"/>
              </a:rPr>
            </a:br>
            <a:endParaRPr lang="en-US" sz="1600" dirty="0"/>
          </a:p>
        </p:txBody>
      </p:sp>
    </p:spTree>
    <p:extLst>
      <p:ext uri="{BB962C8B-B14F-4D97-AF65-F5344CB8AC3E}">
        <p14:creationId xmlns:p14="http://schemas.microsoft.com/office/powerpoint/2010/main" val="3754271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23D446B-A082-D5AD-30DE-B4BB2E6EC30A}"/>
              </a:ext>
            </a:extLst>
          </p:cNvPr>
          <p:cNvSpPr txBox="1">
            <a:spLocks/>
          </p:cNvSpPr>
          <p:nvPr/>
        </p:nvSpPr>
        <p:spPr>
          <a:xfrm>
            <a:off x="1141412" y="6239482"/>
            <a:ext cx="7904668" cy="365124"/>
          </a:xfrm>
          <a:prstGeom prst="rect">
            <a:avLst/>
          </a:prstGeom>
        </p:spPr>
        <p:txBody>
          <a:bodyPr vert="horz" lIns="91440" tIns="45720" rIns="91440" bIns="45720" rtlCol="0" anchor="ctr"/>
          <a:lstStyle>
            <a:defPPr>
              <a:defRPr lang="en-US"/>
            </a:defPPr>
            <a:lvl1pPr marL="0" algn="just" defTabSz="914400" rtl="0" eaLnBrk="1" latinLnBrk="0" hangingPunct="1">
              <a:defRPr sz="800" kern="1200" cap="all" baseline="0">
                <a:solidFill>
                  <a:schemeClr val="bg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GB" dirty="0">
                <a:solidFill>
                  <a:schemeClr val="tx1"/>
                </a:solidFill>
                <a:ea typeface="Calibri" panose="020F0502020204030204" pitchFamily="34" charset="0"/>
              </a:rPr>
              <a:t>Настоящият материал е създаден в рамките на проекта We Teach DATA, осъществен с финансовата подкрепа на Европейската комисия. Материалът отразява единствено възгледите на авторите и Комисията не носи отговорност за използването на съдържащата се в него информация.</a:t>
            </a:r>
            <a:endParaRPr lang="en-GB" dirty="0">
              <a:solidFill>
                <a:schemeClr val="tx1"/>
              </a:solidFill>
            </a:endParaRPr>
          </a:p>
        </p:txBody>
      </p:sp>
      <p:sp>
        <p:nvSpPr>
          <p:cNvPr id="2" name="Rectangle 1"/>
          <p:cNvSpPr/>
          <p:nvPr/>
        </p:nvSpPr>
        <p:spPr>
          <a:xfrm>
            <a:off x="7197969" y="2262554"/>
            <a:ext cx="3810000" cy="2554545"/>
          </a:xfrm>
          <a:prstGeom prst="rect">
            <a:avLst/>
          </a:prstGeom>
        </p:spPr>
        <p:txBody>
          <a:bodyPr wrap="square">
            <a:spAutoFit/>
          </a:bodyPr>
          <a:lstStyle/>
          <a:p>
            <a:r>
              <a:rPr lang="bg-BG" b="1" dirty="0">
                <a:solidFill>
                  <a:srgbClr val="085E97"/>
                </a:solidFill>
                <a:latin typeface="Calibri" panose="020F0502020204030204" pitchFamily="34" charset="0"/>
                <a:ea typeface="Calibri" panose="020F0502020204030204" pitchFamily="34" charset="0"/>
                <a:cs typeface="Times New Roman" panose="02020603050405020304" pitchFamily="18" charset="0"/>
              </a:rPr>
              <a:t>Карл Бенц</a:t>
            </a:r>
          </a:p>
          <a:p>
            <a:r>
              <a:rPr lang="en-US" sz="1400" dirty="0">
                <a:latin typeface="Calibri" panose="020F0502020204030204" pitchFamily="34" charset="0"/>
                <a:cs typeface="Calibri" panose="020F0502020204030204" pitchFamily="34" charset="0"/>
              </a:rPr>
              <a:t>(25 </a:t>
            </a:r>
            <a:r>
              <a:rPr lang="bg-BG" sz="1400" dirty="0">
                <a:latin typeface="Calibri" panose="020F0502020204030204" pitchFamily="34" charset="0"/>
                <a:cs typeface="Calibri" panose="020F0502020204030204" pitchFamily="34" charset="0"/>
              </a:rPr>
              <a:t>ноември</a:t>
            </a:r>
            <a:r>
              <a:rPr lang="en-US" sz="1400" dirty="0">
                <a:latin typeface="Calibri" panose="020F0502020204030204" pitchFamily="34" charset="0"/>
                <a:cs typeface="Calibri" panose="020F0502020204030204" pitchFamily="34" charset="0"/>
              </a:rPr>
              <a:t> 1844 – 4 </a:t>
            </a:r>
            <a:r>
              <a:rPr lang="bg-BG" sz="1400" dirty="0">
                <a:latin typeface="Calibri" panose="020F0502020204030204" pitchFamily="34" charset="0"/>
                <a:cs typeface="Calibri" panose="020F0502020204030204" pitchFamily="34" charset="0"/>
              </a:rPr>
              <a:t>април</a:t>
            </a:r>
            <a:r>
              <a:rPr lang="en-US" sz="1400" dirty="0">
                <a:latin typeface="Calibri" panose="020F0502020204030204" pitchFamily="34" charset="0"/>
                <a:cs typeface="Calibri" panose="020F0502020204030204" pitchFamily="34" charset="0"/>
              </a:rPr>
              <a:t> 1929)</a:t>
            </a:r>
            <a:endParaRPr lang="bg-BG" sz="1400" dirty="0">
              <a:latin typeface="Calibri" panose="020F0502020204030204" pitchFamily="34" charset="0"/>
              <a:cs typeface="Calibri" panose="020F0502020204030204" pitchFamily="34" charset="0"/>
            </a:endParaRPr>
          </a:p>
          <a:p>
            <a:r>
              <a:rPr lang="bg-BG" sz="1600" dirty="0">
                <a:solidFill>
                  <a:schemeClr val="tx2"/>
                </a:solidFill>
                <a:latin typeface="Calibri" panose="020F0502020204030204" pitchFamily="34" charset="0"/>
                <a:cs typeface="Calibri" panose="020F0502020204030204" pitchFamily="34" charset="0"/>
              </a:rPr>
              <a:t>Немски инженер, създател на първата кола с бензинов двигател, патентована през 1886 г. По онова време са я наричали „карета без коне“.</a:t>
            </a:r>
          </a:p>
          <a:p>
            <a:r>
              <a:rPr lang="ru-RU" sz="1600" dirty="0">
                <a:solidFill>
                  <a:schemeClr val="tx2"/>
                </a:solidFill>
                <a:latin typeface="Calibri" panose="020F0502020204030204" pitchFamily="34" charset="0"/>
                <a:cs typeface="Calibri" panose="020F0502020204030204" pitchFamily="34" charset="0"/>
              </a:rPr>
              <a:t>Той основава компанията Daimler-Benz през 1926 г., която по-късно се превръща в Daimler AG, един от най-</a:t>
            </a:r>
            <a:r>
              <a:rPr lang="ru-RU" sz="1600" dirty="0" err="1">
                <a:solidFill>
                  <a:schemeClr val="tx2"/>
                </a:solidFill>
                <a:latin typeface="Calibri" panose="020F0502020204030204" pitchFamily="34" charset="0"/>
                <a:cs typeface="Calibri" panose="020F0502020204030204" pitchFamily="34" charset="0"/>
              </a:rPr>
              <a:t>големите</a:t>
            </a:r>
            <a:r>
              <a:rPr lang="ru-RU" sz="1600" dirty="0">
                <a:solidFill>
                  <a:schemeClr val="tx2"/>
                </a:solidFill>
                <a:latin typeface="Calibri" panose="020F0502020204030204" pitchFamily="34" charset="0"/>
                <a:cs typeface="Calibri" panose="020F0502020204030204" pitchFamily="34" charset="0"/>
              </a:rPr>
              <a:t> производители на автомобили в света.</a:t>
            </a:r>
            <a:endParaRPr lang="bg-BG" sz="1600" dirty="0">
              <a:solidFill>
                <a:schemeClr val="tx2"/>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723" y="1188035"/>
            <a:ext cx="3247292" cy="4555106"/>
          </a:xfrm>
          <a:prstGeom prst="rect">
            <a:avLst/>
          </a:prstGeom>
        </p:spPr>
      </p:pic>
      <p:sp>
        <p:nvSpPr>
          <p:cNvPr id="10" name="TextBox 9"/>
          <p:cNvSpPr txBox="1"/>
          <p:nvPr/>
        </p:nvSpPr>
        <p:spPr>
          <a:xfrm>
            <a:off x="3059723" y="5743141"/>
            <a:ext cx="3329355" cy="400110"/>
          </a:xfrm>
          <a:prstGeom prst="rect">
            <a:avLst/>
          </a:prstGeom>
          <a:noFill/>
        </p:spPr>
        <p:txBody>
          <a:bodyPr wrap="square" rtlCol="0">
            <a:spAutoFit/>
          </a:bodyPr>
          <a:lstStyle/>
          <a:p>
            <a:r>
              <a:rPr lang="bg-BG" sz="1000" i="1" dirty="0">
                <a:solidFill>
                  <a:schemeClr val="tx2">
                    <a:lumMod val="75000"/>
                  </a:schemeClr>
                </a:solidFill>
              </a:rPr>
              <a:t>Източник:</a:t>
            </a:r>
            <a:r>
              <a:rPr lang="en-US" sz="1000" i="1" dirty="0">
                <a:solidFill>
                  <a:schemeClr val="tx2">
                    <a:lumMod val="75000"/>
                  </a:schemeClr>
                </a:solidFill>
              </a:rPr>
              <a:t>https://www.wikiwand.com/en/Carl_Benz#Media/File:Carl_Benz.png</a:t>
            </a:r>
            <a:endParaRPr lang="bg-BG" sz="1000" i="1" dirty="0">
              <a:solidFill>
                <a:schemeClr val="tx2">
                  <a:lumMod val="75000"/>
                </a:schemeClr>
              </a:solidFill>
            </a:endParaRPr>
          </a:p>
        </p:txBody>
      </p:sp>
    </p:spTree>
    <p:extLst>
      <p:ext uri="{BB962C8B-B14F-4D97-AF65-F5344CB8AC3E}">
        <p14:creationId xmlns:p14="http://schemas.microsoft.com/office/powerpoint/2010/main" val="82127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23D446B-A082-D5AD-30DE-B4BB2E6EC30A}"/>
              </a:ext>
            </a:extLst>
          </p:cNvPr>
          <p:cNvSpPr txBox="1">
            <a:spLocks/>
          </p:cNvSpPr>
          <p:nvPr/>
        </p:nvSpPr>
        <p:spPr>
          <a:xfrm>
            <a:off x="1141412" y="6239482"/>
            <a:ext cx="7904668" cy="365124"/>
          </a:xfrm>
          <a:prstGeom prst="rect">
            <a:avLst/>
          </a:prstGeom>
        </p:spPr>
        <p:txBody>
          <a:bodyPr vert="horz" lIns="91440" tIns="45720" rIns="91440" bIns="45720" rtlCol="0" anchor="ctr"/>
          <a:lstStyle>
            <a:defPPr>
              <a:defRPr lang="en-US"/>
            </a:defPPr>
            <a:lvl1pPr marL="0" algn="just" defTabSz="914400" rtl="0" eaLnBrk="1" latinLnBrk="0" hangingPunct="1">
              <a:defRPr sz="800" kern="1200" cap="all" baseline="0">
                <a:solidFill>
                  <a:schemeClr val="bg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GB" dirty="0">
                <a:solidFill>
                  <a:schemeClr val="tx1"/>
                </a:solidFill>
                <a:ea typeface="Calibri" panose="020F0502020204030204" pitchFamily="34" charset="0"/>
              </a:rPr>
              <a:t>Настоящият материал е създаден в рамките на проекта We Teach DATA, осъществен с финансовата подкрепа на Европейската комисия. Материалът отразява единствено възгледите на авторите и Комисията не носи отговорност за използването на съдържащата се в него информация.</a:t>
            </a:r>
            <a:endParaRPr lang="en-GB" dirty="0">
              <a:solidFill>
                <a:schemeClr val="tx1"/>
              </a:solidFill>
            </a:endParaRPr>
          </a:p>
        </p:txBody>
      </p:sp>
      <p:sp>
        <p:nvSpPr>
          <p:cNvPr id="2" name="Rectangle 1"/>
          <p:cNvSpPr/>
          <p:nvPr/>
        </p:nvSpPr>
        <p:spPr>
          <a:xfrm>
            <a:off x="7507705" y="2313385"/>
            <a:ext cx="3623095" cy="2646878"/>
          </a:xfrm>
          <a:prstGeom prst="rect">
            <a:avLst/>
          </a:prstGeom>
        </p:spPr>
        <p:txBody>
          <a:bodyPr wrap="square">
            <a:spAutoFit/>
          </a:bodyPr>
          <a:lstStyle/>
          <a:p>
            <a:r>
              <a:rPr lang="bg-BG" b="1" dirty="0">
                <a:solidFill>
                  <a:srgbClr val="085E97"/>
                </a:solidFill>
                <a:latin typeface="Calibri" panose="020F0502020204030204" pitchFamily="34" charset="0"/>
                <a:ea typeface="Calibri" panose="020F0502020204030204" pitchFamily="34" charset="0"/>
                <a:cs typeface="Times New Roman" panose="02020603050405020304" pitchFamily="18" charset="0"/>
              </a:rPr>
              <a:t>Берта Бенц</a:t>
            </a:r>
            <a:endParaRPr lang="en-US" b="1" dirty="0">
              <a:solidFill>
                <a:srgbClr val="085E97"/>
              </a:solidFill>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cs typeface="Calibri" panose="020F0502020204030204" pitchFamily="34" charset="0"/>
              </a:rPr>
              <a:t>(</a:t>
            </a:r>
            <a:r>
              <a:rPr lang="ru-RU" sz="1400" dirty="0">
                <a:latin typeface="Calibri" panose="020F0502020204030204" pitchFamily="34" charset="0"/>
                <a:cs typeface="Calibri" panose="020F0502020204030204" pitchFamily="34" charset="0"/>
              </a:rPr>
              <a:t>3 </a:t>
            </a:r>
            <a:r>
              <a:rPr lang="bg-BG" sz="1400" dirty="0">
                <a:latin typeface="Calibri" panose="020F0502020204030204" pitchFamily="34" charset="0"/>
                <a:cs typeface="Calibri" panose="020F0502020204030204" pitchFamily="34" charset="0"/>
              </a:rPr>
              <a:t>м</a:t>
            </a:r>
            <a:r>
              <a:rPr lang="ru-RU" sz="1400" dirty="0">
                <a:latin typeface="Calibri" panose="020F0502020204030204" pitchFamily="34" charset="0"/>
                <a:cs typeface="Calibri" panose="020F0502020204030204" pitchFamily="34" charset="0"/>
              </a:rPr>
              <a:t>ай 1849 – 5 май 1944</a:t>
            </a:r>
            <a:r>
              <a:rPr lang="en-US" sz="1800" dirty="0">
                <a:latin typeface="Calibri" panose="020F0502020204030204" pitchFamily="34" charset="0"/>
                <a:cs typeface="Calibri" panose="020F0502020204030204" pitchFamily="34" charset="0"/>
              </a:rPr>
              <a:t>)</a:t>
            </a:r>
            <a:endParaRPr lang="bg-BG" sz="1800" dirty="0">
              <a:latin typeface="Calibri" panose="020F0502020204030204" pitchFamily="34" charset="0"/>
              <a:cs typeface="Calibri" panose="020F0502020204030204" pitchFamily="34" charset="0"/>
            </a:endParaRPr>
          </a:p>
          <a:p>
            <a:r>
              <a:rPr lang="bg-BG" sz="1600" dirty="0">
                <a:solidFill>
                  <a:schemeClr val="tx2"/>
                </a:solidFill>
                <a:latin typeface="Calibri" panose="020F0502020204030204" pitchFamily="34" charset="0"/>
                <a:cs typeface="Calibri" panose="020F0502020204030204" pitchFamily="34" charset="0"/>
              </a:rPr>
              <a:t>Първата жена шофьор. Поставя началото на пътуванията на по-дълги разстояния, като през 1888 г. заедно с двамата си сина изминава разстоянието от 106 км с колата, изобретена от съпруга ѝ Карл Бенц.</a:t>
            </a:r>
          </a:p>
          <a:p>
            <a:endParaRPr lang="bg-BG" sz="1600" dirty="0">
              <a:latin typeface="Calibri" panose="020F0502020204030204" pitchFamily="34" charset="0"/>
              <a:cs typeface="Calibri" panose="020F0502020204030204" pitchFamily="34" charset="0"/>
            </a:endParaRPr>
          </a:p>
          <a:p>
            <a:endParaRPr lang="bg-BG" dirty="0">
              <a:solidFill>
                <a:srgbClr val="085E97"/>
              </a:solidFill>
            </a:endParaRPr>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67908" y="1269923"/>
            <a:ext cx="3328800" cy="4433010"/>
          </a:xfrm>
          <a:prstGeom prst="rect">
            <a:avLst/>
          </a:prstGeom>
        </p:spPr>
      </p:pic>
      <p:sp>
        <p:nvSpPr>
          <p:cNvPr id="10" name="TextBox 9"/>
          <p:cNvSpPr txBox="1"/>
          <p:nvPr/>
        </p:nvSpPr>
        <p:spPr>
          <a:xfrm>
            <a:off x="2438400" y="5772905"/>
            <a:ext cx="3657600" cy="400110"/>
          </a:xfrm>
          <a:prstGeom prst="rect">
            <a:avLst/>
          </a:prstGeom>
          <a:noFill/>
        </p:spPr>
        <p:txBody>
          <a:bodyPr wrap="square" rtlCol="0">
            <a:spAutoFit/>
          </a:bodyPr>
          <a:lstStyle/>
          <a:p>
            <a:r>
              <a:rPr lang="bg-BG" sz="1000" i="1" dirty="0">
                <a:solidFill>
                  <a:schemeClr val="tx2">
                    <a:lumMod val="75000"/>
                  </a:schemeClr>
                </a:solidFill>
              </a:rPr>
              <a:t>Източник:</a:t>
            </a:r>
            <a:r>
              <a:rPr lang="en-US" sz="1000" i="1" dirty="0">
                <a:solidFill>
                  <a:schemeClr val="tx2">
                    <a:lumMod val="75000"/>
                  </a:schemeClr>
                </a:solidFill>
              </a:rPr>
              <a:t>https://www.wikiwand.com/en/Bertha_Benz#Media/File:Berthabenzportrait.jpg</a:t>
            </a:r>
            <a:endParaRPr lang="bg-BG" sz="1000" i="1" dirty="0">
              <a:solidFill>
                <a:schemeClr val="tx2">
                  <a:lumMod val="75000"/>
                </a:schemeClr>
              </a:solidFill>
            </a:endParaRPr>
          </a:p>
        </p:txBody>
      </p:sp>
    </p:spTree>
    <p:extLst>
      <p:ext uri="{BB962C8B-B14F-4D97-AF65-F5344CB8AC3E}">
        <p14:creationId xmlns:p14="http://schemas.microsoft.com/office/powerpoint/2010/main" val="2424167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23D446B-A082-D5AD-30DE-B4BB2E6EC30A}"/>
              </a:ext>
            </a:extLst>
          </p:cNvPr>
          <p:cNvSpPr txBox="1">
            <a:spLocks/>
          </p:cNvSpPr>
          <p:nvPr/>
        </p:nvSpPr>
        <p:spPr>
          <a:xfrm>
            <a:off x="1141412" y="6239482"/>
            <a:ext cx="7904668" cy="365124"/>
          </a:xfrm>
          <a:prstGeom prst="rect">
            <a:avLst/>
          </a:prstGeom>
        </p:spPr>
        <p:txBody>
          <a:bodyPr vert="horz" lIns="91440" tIns="45720" rIns="91440" bIns="45720" rtlCol="0" anchor="ctr"/>
          <a:lstStyle>
            <a:defPPr>
              <a:defRPr lang="en-US"/>
            </a:defPPr>
            <a:lvl1pPr marL="0" algn="just" defTabSz="914400" rtl="0" eaLnBrk="1" latinLnBrk="0" hangingPunct="1">
              <a:defRPr sz="800" kern="1200" cap="all" baseline="0">
                <a:solidFill>
                  <a:schemeClr val="bg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GB" dirty="0">
                <a:solidFill>
                  <a:schemeClr val="tx1"/>
                </a:solidFill>
                <a:ea typeface="Calibri" panose="020F0502020204030204" pitchFamily="34" charset="0"/>
              </a:rPr>
              <a:t>Настоящият материал е създаден в рамките на проекта We Teach DATA, осъществен с финансовата подкрепа на Европейската комисия. Материалът отразява единствено възгледите на авторите и Комисията не носи отговорност за използването на съдържащата се в него информация.</a:t>
            </a:r>
            <a:endParaRPr lang="en-GB" dirty="0">
              <a:solidFill>
                <a:schemeClr val="tx1"/>
              </a:solidFill>
            </a:endParaRPr>
          </a:p>
        </p:txBody>
      </p:sp>
      <p:sp>
        <p:nvSpPr>
          <p:cNvPr id="2" name="Rectangle 1"/>
          <p:cNvSpPr/>
          <p:nvPr/>
        </p:nvSpPr>
        <p:spPr>
          <a:xfrm>
            <a:off x="1141412" y="2063262"/>
            <a:ext cx="3559542" cy="2154436"/>
          </a:xfrm>
          <a:prstGeom prst="rect">
            <a:avLst/>
          </a:prstGeom>
        </p:spPr>
        <p:txBody>
          <a:bodyPr wrap="square">
            <a:spAutoFit/>
          </a:bodyPr>
          <a:lstStyle/>
          <a:p>
            <a:r>
              <a:rPr lang="bg-BG" b="1" dirty="0">
                <a:solidFill>
                  <a:schemeClr val="tx2"/>
                </a:solidFill>
                <a:latin typeface="Calibri" panose="020F0502020204030204" pitchFamily="34" charset="0"/>
                <a:cs typeface="Calibri" panose="020F0502020204030204" pitchFamily="34" charset="0"/>
              </a:rPr>
              <a:t>Патентованият автомобил</a:t>
            </a:r>
          </a:p>
          <a:p>
            <a:r>
              <a:rPr lang="en-US" b="1" dirty="0">
                <a:solidFill>
                  <a:schemeClr val="tx2"/>
                </a:solidFill>
                <a:latin typeface="Calibri" panose="020F0502020204030204" pitchFamily="34" charset="0"/>
                <a:cs typeface="Calibri" panose="020F0502020204030204" pitchFamily="34" charset="0"/>
              </a:rPr>
              <a:t>Benz Patent</a:t>
            </a:r>
            <a:r>
              <a:rPr lang="bg-BG" b="1" dirty="0">
                <a:solidFill>
                  <a:schemeClr val="tx2"/>
                </a:solidFill>
                <a:latin typeface="Calibri" panose="020F0502020204030204" pitchFamily="34" charset="0"/>
                <a:cs typeface="Calibri" panose="020F0502020204030204" pitchFamily="34" charset="0"/>
              </a:rPr>
              <a:t> </a:t>
            </a:r>
            <a:r>
              <a:rPr lang="en-US" b="1" dirty="0">
                <a:solidFill>
                  <a:schemeClr val="tx2"/>
                </a:solidFill>
                <a:latin typeface="Calibri" panose="020F0502020204030204" pitchFamily="34" charset="0"/>
                <a:cs typeface="Calibri" panose="020F0502020204030204" pitchFamily="34" charset="0"/>
              </a:rPr>
              <a:t>Motorwagen</a:t>
            </a:r>
            <a:r>
              <a:rPr lang="bg-BG" b="1" dirty="0">
                <a:solidFill>
                  <a:schemeClr val="tx2"/>
                </a:solidFill>
                <a:latin typeface="Calibri" panose="020F0502020204030204" pitchFamily="34" charset="0"/>
                <a:cs typeface="Calibri" panose="020F0502020204030204" pitchFamily="34" charset="0"/>
              </a:rPr>
              <a:t> – 1886 г.</a:t>
            </a:r>
          </a:p>
          <a:p>
            <a:endParaRPr lang="bg-BG" sz="1600" dirty="0">
              <a:solidFill>
                <a:schemeClr val="tx2"/>
              </a:solidFill>
              <a:latin typeface="Calibri" panose="020F0502020204030204" pitchFamily="34" charset="0"/>
              <a:cs typeface="Calibri" panose="020F0502020204030204" pitchFamily="34" charset="0"/>
            </a:endParaRPr>
          </a:p>
          <a:p>
            <a:r>
              <a:rPr lang="bg-BG" sz="1600" dirty="0">
                <a:solidFill>
                  <a:schemeClr val="tx2"/>
                </a:solidFill>
                <a:latin typeface="Calibri" panose="020F0502020204030204" pitchFamily="34" charset="0"/>
                <a:cs typeface="Calibri" panose="020F0502020204030204" pitchFamily="34" charset="0"/>
              </a:rPr>
              <a:t>Максималната скорост, която е можел да развива е 16 км/ч.</a:t>
            </a:r>
          </a:p>
          <a:p>
            <a:r>
              <a:rPr lang="bg-BG" sz="1600" dirty="0">
                <a:solidFill>
                  <a:schemeClr val="tx2"/>
                </a:solidFill>
                <a:latin typeface="Calibri" panose="020F0502020204030204" pitchFamily="34" charset="0"/>
                <a:cs typeface="Calibri" panose="020F0502020204030204" pitchFamily="34" charset="0"/>
              </a:rPr>
              <a:t>Днес може да се види в Музея на </a:t>
            </a:r>
            <a:r>
              <a:rPr lang="en-US" sz="1600" dirty="0">
                <a:solidFill>
                  <a:schemeClr val="tx2"/>
                </a:solidFill>
                <a:latin typeface="Calibri" panose="020F0502020204030204" pitchFamily="34" charset="0"/>
                <a:cs typeface="Calibri" panose="020F0502020204030204" pitchFamily="34" charset="0"/>
              </a:rPr>
              <a:t>Mercedes-Benz</a:t>
            </a:r>
            <a:r>
              <a:rPr lang="bg-BG" sz="1600" dirty="0">
                <a:solidFill>
                  <a:schemeClr val="tx2"/>
                </a:solidFill>
                <a:latin typeface="Calibri" panose="020F0502020204030204" pitchFamily="34" charset="0"/>
                <a:cs typeface="Calibri" panose="020F0502020204030204" pitchFamily="34" charset="0"/>
              </a:rPr>
              <a:t> в Щутгарт, Германия</a:t>
            </a:r>
          </a:p>
          <a:p>
            <a:endParaRPr lang="bg-BG" dirty="0">
              <a:solidFill>
                <a:schemeClr val="tx2"/>
              </a:solidFill>
            </a:endParaRPr>
          </a:p>
        </p:txBody>
      </p:sp>
      <p:sp>
        <p:nvSpPr>
          <p:cNvPr id="8" name="TextBox 7"/>
          <p:cNvSpPr txBox="1"/>
          <p:nvPr/>
        </p:nvSpPr>
        <p:spPr>
          <a:xfrm>
            <a:off x="4880472" y="5867529"/>
            <a:ext cx="6015695" cy="400110"/>
          </a:xfrm>
          <a:prstGeom prst="rect">
            <a:avLst/>
          </a:prstGeom>
          <a:noFill/>
        </p:spPr>
        <p:txBody>
          <a:bodyPr wrap="square" rtlCol="0">
            <a:spAutoFit/>
          </a:bodyPr>
          <a:lstStyle/>
          <a:p>
            <a:r>
              <a:rPr lang="bg-BG" sz="1000" i="1" dirty="0">
                <a:solidFill>
                  <a:schemeClr val="tx2">
                    <a:lumMod val="75000"/>
                  </a:schemeClr>
                </a:solidFill>
              </a:rPr>
              <a:t>Източник: </a:t>
            </a:r>
            <a:r>
              <a:rPr lang="en-US" sz="1000" i="1" dirty="0">
                <a:solidFill>
                  <a:schemeClr val="tx2">
                    <a:lumMod val="75000"/>
                  </a:schemeClr>
                </a:solidFill>
              </a:rPr>
              <a:t>https://depositphotos.com/editorial/carl-friedrich-benz-sometimes-also-karl-friedrich-benz-german-engine-447320752.html</a:t>
            </a:r>
            <a:endParaRPr lang="bg-BG" sz="1000" i="1" dirty="0">
              <a:solidFill>
                <a:schemeClr val="tx2">
                  <a:lumMod val="75000"/>
                </a:schemeClr>
              </a:solidFill>
            </a:endParaRPr>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68606" y="1355757"/>
            <a:ext cx="6015695" cy="4511772"/>
          </a:xfrm>
          <a:prstGeom prst="rect">
            <a:avLst/>
          </a:prstGeom>
        </p:spPr>
      </p:pic>
    </p:spTree>
    <p:extLst>
      <p:ext uri="{BB962C8B-B14F-4D97-AF65-F5344CB8AC3E}">
        <p14:creationId xmlns:p14="http://schemas.microsoft.com/office/powerpoint/2010/main" val="2839575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23D446B-A082-D5AD-30DE-B4BB2E6EC30A}"/>
              </a:ext>
            </a:extLst>
          </p:cNvPr>
          <p:cNvSpPr txBox="1">
            <a:spLocks/>
          </p:cNvSpPr>
          <p:nvPr/>
        </p:nvSpPr>
        <p:spPr>
          <a:xfrm>
            <a:off x="1141412" y="6239482"/>
            <a:ext cx="7904668" cy="365124"/>
          </a:xfrm>
          <a:prstGeom prst="rect">
            <a:avLst/>
          </a:prstGeom>
        </p:spPr>
        <p:txBody>
          <a:bodyPr vert="horz" lIns="91440" tIns="45720" rIns="91440" bIns="45720" rtlCol="0" anchor="ctr"/>
          <a:lstStyle>
            <a:defPPr>
              <a:defRPr lang="en-US"/>
            </a:defPPr>
            <a:lvl1pPr marL="0" algn="just" defTabSz="914400" rtl="0" eaLnBrk="1" latinLnBrk="0" hangingPunct="1">
              <a:defRPr sz="800" kern="1200" cap="all" baseline="0">
                <a:solidFill>
                  <a:schemeClr val="bg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GB" dirty="0">
                <a:solidFill>
                  <a:schemeClr val="tx1"/>
                </a:solidFill>
                <a:ea typeface="Calibri" panose="020F0502020204030204" pitchFamily="34" charset="0"/>
              </a:rPr>
              <a:t>Настоящият материал е създаден в рамките на проекта We Teach DATA, осъществен с финансовата подкрепа на Европейската комисия. Материалът отразява единствено възгледите на авторите и Комисията не носи отговорност за използването на съдържащата се в него информация.</a:t>
            </a:r>
            <a:endParaRPr lang="en-GB" dirty="0">
              <a:solidFill>
                <a:schemeClr val="tx1"/>
              </a:solidFill>
            </a:endParaRPr>
          </a:p>
        </p:txBody>
      </p:sp>
      <p:sp>
        <p:nvSpPr>
          <p:cNvPr id="2" name="Rectangle 1"/>
          <p:cNvSpPr/>
          <p:nvPr/>
        </p:nvSpPr>
        <p:spPr>
          <a:xfrm>
            <a:off x="928914" y="1565058"/>
            <a:ext cx="3568324" cy="3600986"/>
          </a:xfrm>
          <a:prstGeom prst="rect">
            <a:avLst/>
          </a:prstGeom>
        </p:spPr>
        <p:txBody>
          <a:bodyPr wrap="square">
            <a:spAutoFit/>
          </a:bodyPr>
          <a:lstStyle/>
          <a:p>
            <a:pPr fontAlgn="base"/>
            <a:r>
              <a:rPr lang="bg-BG" b="1" dirty="0">
                <a:solidFill>
                  <a:srgbClr val="085E97"/>
                </a:solidFill>
                <a:latin typeface="Calibri" panose="020F0502020204030204" pitchFamily="34" charset="0"/>
                <a:cs typeface="Calibri" panose="020F0502020204030204" pitchFamily="34" charset="0"/>
              </a:rPr>
              <a:t>Модел </a:t>
            </a:r>
            <a:r>
              <a:rPr lang="en-US" b="1" dirty="0">
                <a:solidFill>
                  <a:srgbClr val="085E97"/>
                </a:solidFill>
                <a:latin typeface="Calibri" panose="020F0502020204030204" pitchFamily="34" charset="0"/>
                <a:cs typeface="Calibri" panose="020F0502020204030204" pitchFamily="34" charset="0"/>
              </a:rPr>
              <a:t>Benz Victoria</a:t>
            </a:r>
            <a:r>
              <a:rPr lang="bg-BG" b="1" dirty="0">
                <a:solidFill>
                  <a:srgbClr val="085E97"/>
                </a:solidFill>
                <a:latin typeface="Calibri" panose="020F0502020204030204" pitchFamily="34" charset="0"/>
                <a:cs typeface="Calibri" panose="020F0502020204030204" pitchFamily="34" charset="0"/>
              </a:rPr>
              <a:t> </a:t>
            </a:r>
            <a:r>
              <a:rPr lang="en-US" b="1" dirty="0">
                <a:solidFill>
                  <a:srgbClr val="085E97"/>
                </a:solidFill>
                <a:latin typeface="Calibri" panose="020F0502020204030204" pitchFamily="34" charset="0"/>
                <a:cs typeface="Calibri" panose="020F0502020204030204" pitchFamily="34" charset="0"/>
              </a:rPr>
              <a:t>1893</a:t>
            </a:r>
            <a:endParaRPr lang="bg-BG" b="1" dirty="0">
              <a:solidFill>
                <a:srgbClr val="085E97"/>
              </a:solidFill>
              <a:latin typeface="Calibri" panose="020F0502020204030204" pitchFamily="34" charset="0"/>
              <a:cs typeface="Calibri" panose="020F0502020204030204" pitchFamily="34" charset="0"/>
            </a:endParaRPr>
          </a:p>
          <a:p>
            <a:pPr fontAlgn="base"/>
            <a:endParaRPr lang="bg-BG" b="1" dirty="0">
              <a:solidFill>
                <a:srgbClr val="085E97"/>
              </a:solidFill>
              <a:latin typeface="Calibri" panose="020F0502020204030204" pitchFamily="34" charset="0"/>
              <a:cs typeface="Calibri" panose="020F0502020204030204" pitchFamily="34" charset="0"/>
            </a:endParaRPr>
          </a:p>
          <a:p>
            <a:pPr fontAlgn="base"/>
            <a:r>
              <a:rPr lang="bg-BG" sz="1600" dirty="0">
                <a:solidFill>
                  <a:srgbClr val="085E97"/>
                </a:solidFill>
                <a:latin typeface="Calibri" panose="020F0502020204030204" pitchFamily="34" charset="0"/>
                <a:cs typeface="Calibri" panose="020F0502020204030204" pitchFamily="34" charset="0"/>
              </a:rPr>
              <a:t>Усъвършенстван модел, първото превозно средство с 4 колела.</a:t>
            </a:r>
          </a:p>
          <a:p>
            <a:pPr fontAlgn="base"/>
            <a:r>
              <a:rPr lang="ru-RU" sz="1600" dirty="0">
                <a:solidFill>
                  <a:srgbClr val="085E97"/>
                </a:solidFill>
                <a:latin typeface="Calibri" panose="020F0502020204030204" pitchFamily="34" charset="0"/>
                <a:cs typeface="Calibri" panose="020F0502020204030204" pitchFamily="34" charset="0"/>
              </a:rPr>
              <a:t>Реплика на този автомобил е част от експонатите в Музея на Mercedes-Benz в Щутгарт, Германия</a:t>
            </a:r>
          </a:p>
          <a:p>
            <a:pPr fontAlgn="base"/>
            <a:endParaRPr lang="bg-BG" sz="1600" dirty="0">
              <a:solidFill>
                <a:srgbClr val="085E97"/>
              </a:solidFill>
              <a:latin typeface="Calibri" panose="020F0502020204030204" pitchFamily="34" charset="0"/>
              <a:cs typeface="Calibri" panose="020F0502020204030204" pitchFamily="34" charset="0"/>
            </a:endParaRPr>
          </a:p>
          <a:p>
            <a:pPr fontAlgn="base"/>
            <a:r>
              <a:rPr lang="bg-BG" sz="1600" dirty="0">
                <a:solidFill>
                  <a:srgbClr val="085E97"/>
                </a:solidFill>
                <a:latin typeface="Calibri" panose="020F0502020204030204" pitchFamily="34" charset="0"/>
                <a:cs typeface="Calibri" panose="020F0502020204030204" pitchFamily="34" charset="0"/>
              </a:rPr>
              <a:t>Произвеждан е от 1883 до 1900 г</a:t>
            </a:r>
            <a:r>
              <a:rPr lang="bg-BG" sz="1600" b="1" dirty="0">
                <a:solidFill>
                  <a:srgbClr val="085E97"/>
                </a:solidFill>
                <a:latin typeface="Calibri" panose="020F0502020204030204" pitchFamily="34" charset="0"/>
                <a:cs typeface="Calibri" panose="020F0502020204030204" pitchFamily="34" charset="0"/>
              </a:rPr>
              <a:t>. </a:t>
            </a:r>
            <a:r>
              <a:rPr lang="bg-BG" sz="1600" dirty="0">
                <a:solidFill>
                  <a:srgbClr val="085E97"/>
                </a:solidFill>
                <a:latin typeface="Calibri" panose="020F0502020204030204" pitchFamily="34" charset="0"/>
                <a:cs typeface="Calibri" panose="020F0502020204030204" pitchFamily="34" charset="0"/>
              </a:rPr>
              <a:t>от немската инженерна компания </a:t>
            </a:r>
            <a:r>
              <a:rPr lang="en-US" sz="1600" dirty="0">
                <a:solidFill>
                  <a:srgbClr val="085E97"/>
                </a:solidFill>
                <a:latin typeface="Calibri" panose="020F0502020204030204" pitchFamily="34" charset="0"/>
                <a:cs typeface="Calibri" panose="020F0502020204030204" pitchFamily="34" charset="0"/>
              </a:rPr>
              <a:t>(</a:t>
            </a:r>
            <a:r>
              <a:rPr lang="bg-BG" sz="1600" dirty="0">
                <a:solidFill>
                  <a:srgbClr val="085E97"/>
                </a:solidFill>
                <a:latin typeface="Calibri" panose="020F0502020204030204" pitchFamily="34" charset="0"/>
                <a:cs typeface="Calibri" panose="020F0502020204030204" pitchFamily="34" charset="0"/>
              </a:rPr>
              <a:t>по-късно производител на автомобили</a:t>
            </a:r>
            <a:r>
              <a:rPr lang="en-US" sz="1600" dirty="0">
                <a:solidFill>
                  <a:srgbClr val="085E97"/>
                </a:solidFill>
                <a:latin typeface="Calibri" panose="020F0502020204030204" pitchFamily="34" charset="0"/>
                <a:cs typeface="Calibri" panose="020F0502020204030204" pitchFamily="34" charset="0"/>
              </a:rPr>
              <a:t>)</a:t>
            </a:r>
            <a:r>
              <a:rPr lang="bg-BG" sz="1600" dirty="0">
                <a:solidFill>
                  <a:srgbClr val="085E97"/>
                </a:solidFill>
                <a:latin typeface="Calibri" panose="020F0502020204030204" pitchFamily="34" charset="0"/>
                <a:cs typeface="Calibri" panose="020F0502020204030204" pitchFamily="34" charset="0"/>
              </a:rPr>
              <a:t> </a:t>
            </a:r>
            <a:r>
              <a:rPr lang="en-US" sz="1600" dirty="0">
                <a:solidFill>
                  <a:srgbClr val="085E97"/>
                </a:solidFill>
                <a:latin typeface="Calibri" panose="020F0502020204030204" pitchFamily="34" charset="0"/>
                <a:cs typeface="Calibri" panose="020F0502020204030204" pitchFamily="34" charset="0"/>
              </a:rPr>
              <a:t>Daimler-</a:t>
            </a:r>
            <a:r>
              <a:rPr lang="en-US" sz="1600" dirty="0" err="1">
                <a:solidFill>
                  <a:srgbClr val="085E97"/>
                </a:solidFill>
                <a:latin typeface="Calibri" panose="020F0502020204030204" pitchFamily="34" charset="0"/>
                <a:cs typeface="Calibri" panose="020F0502020204030204" pitchFamily="34" charset="0"/>
              </a:rPr>
              <a:t>Motoren</a:t>
            </a:r>
            <a:r>
              <a:rPr lang="en-US" sz="1600" dirty="0">
                <a:solidFill>
                  <a:srgbClr val="085E97"/>
                </a:solidFill>
                <a:latin typeface="Calibri" panose="020F0502020204030204" pitchFamily="34" charset="0"/>
                <a:cs typeface="Calibri" panose="020F0502020204030204" pitchFamily="34" charset="0"/>
              </a:rPr>
              <a:t>-Gesellschaft (DMG)</a:t>
            </a:r>
            <a:r>
              <a:rPr lang="bg-BG" sz="1600" dirty="0">
                <a:solidFill>
                  <a:srgbClr val="085E97"/>
                </a:solidFill>
                <a:latin typeface="Calibri" panose="020F0502020204030204" pitchFamily="34" charset="0"/>
                <a:cs typeface="Calibri" panose="020F0502020204030204" pitchFamily="34" charset="0"/>
              </a:rPr>
              <a:t>, основана през 1890 г. от </a:t>
            </a:r>
            <a:r>
              <a:rPr lang="ru-RU" sz="1600" dirty="0">
                <a:solidFill>
                  <a:srgbClr val="085E97"/>
                </a:solidFill>
                <a:latin typeface="Calibri" panose="020F0502020204030204" pitchFamily="34" charset="0"/>
                <a:cs typeface="Calibri" panose="020F0502020204030204" pitchFamily="34" charset="0"/>
              </a:rPr>
              <a:t>Готлиб Даймлер и Вилхелм Майбах. </a:t>
            </a:r>
            <a:endParaRPr lang="en-US" sz="1600" dirty="0">
              <a:solidFill>
                <a:srgbClr val="085E97"/>
              </a:solidFill>
              <a:latin typeface="Calibri" panose="020F0502020204030204" pitchFamily="34" charset="0"/>
              <a:cs typeface="Calibri" panose="020F0502020204030204" pitchFamily="34" charset="0"/>
            </a:endParaRPr>
          </a:p>
        </p:txBody>
      </p:sp>
      <p:sp>
        <p:nvSpPr>
          <p:cNvPr id="8" name="TextBox 7"/>
          <p:cNvSpPr txBox="1"/>
          <p:nvPr/>
        </p:nvSpPr>
        <p:spPr>
          <a:xfrm>
            <a:off x="4684891" y="5590182"/>
            <a:ext cx="6299257" cy="400110"/>
          </a:xfrm>
          <a:prstGeom prst="rect">
            <a:avLst/>
          </a:prstGeom>
          <a:noFill/>
        </p:spPr>
        <p:txBody>
          <a:bodyPr wrap="square" rtlCol="0">
            <a:spAutoFit/>
          </a:bodyPr>
          <a:lstStyle/>
          <a:p>
            <a:r>
              <a:rPr lang="bg-BG" sz="1000" i="1" dirty="0">
                <a:solidFill>
                  <a:schemeClr val="tx2">
                    <a:lumMod val="75000"/>
                  </a:schemeClr>
                </a:solidFill>
              </a:rPr>
              <a:t>Източник: </a:t>
            </a:r>
            <a:r>
              <a:rPr lang="en-US" sz="1000" i="1" dirty="0">
                <a:solidFill>
                  <a:schemeClr val="tx2">
                    <a:lumMod val="75000"/>
                  </a:schemeClr>
                </a:solidFill>
              </a:rPr>
              <a:t>https://depositphotos.com/editorial/stuttgart-germany-june-2020-1893-benz-victoria-ancient-motor-carriage-429912532.html</a:t>
            </a:r>
            <a:endParaRPr lang="bg-BG" sz="1000" i="1" dirty="0">
              <a:solidFill>
                <a:schemeClr val="tx2">
                  <a:lumMod val="75000"/>
                </a:schemeClr>
              </a:solidFill>
            </a:endParaRPr>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684891" y="1391728"/>
            <a:ext cx="6299257" cy="4198454"/>
          </a:xfrm>
          <a:prstGeom prst="rect">
            <a:avLst/>
          </a:prstGeom>
        </p:spPr>
      </p:pic>
    </p:spTree>
    <p:extLst>
      <p:ext uri="{BB962C8B-B14F-4D97-AF65-F5344CB8AC3E}">
        <p14:creationId xmlns:p14="http://schemas.microsoft.com/office/powerpoint/2010/main" val="2523720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23D446B-A082-D5AD-30DE-B4BB2E6EC30A}"/>
              </a:ext>
            </a:extLst>
          </p:cNvPr>
          <p:cNvSpPr txBox="1">
            <a:spLocks/>
          </p:cNvSpPr>
          <p:nvPr/>
        </p:nvSpPr>
        <p:spPr>
          <a:xfrm>
            <a:off x="1141412" y="6239482"/>
            <a:ext cx="7904668" cy="365124"/>
          </a:xfrm>
          <a:prstGeom prst="rect">
            <a:avLst/>
          </a:prstGeom>
        </p:spPr>
        <p:txBody>
          <a:bodyPr vert="horz" lIns="91440" tIns="45720" rIns="91440" bIns="45720" rtlCol="0" anchor="ctr"/>
          <a:lstStyle>
            <a:defPPr>
              <a:defRPr lang="en-US"/>
            </a:defPPr>
            <a:lvl1pPr marL="0" algn="just" defTabSz="914400" rtl="0" eaLnBrk="1" latinLnBrk="0" hangingPunct="1">
              <a:defRPr sz="800" kern="1200" cap="all" baseline="0">
                <a:solidFill>
                  <a:schemeClr val="bg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GB" dirty="0">
                <a:solidFill>
                  <a:schemeClr val="tx1"/>
                </a:solidFill>
                <a:ea typeface="Calibri" panose="020F0502020204030204" pitchFamily="34" charset="0"/>
              </a:rPr>
              <a:t>Настоящият материал е създаден в рамките на проекта We Teach DATA, осъществен с финансовата подкрепа на Европейската комисия. Материалът отразява единствено възгледите на авторите и Комисията не носи отговорност за използването на съдържащата се в него информация.</a:t>
            </a:r>
            <a:endParaRPr lang="en-GB" dirty="0">
              <a:solidFill>
                <a:schemeClr val="tx1"/>
              </a:solidFill>
            </a:endParaRPr>
          </a:p>
        </p:txBody>
      </p:sp>
      <p:sp>
        <p:nvSpPr>
          <p:cNvPr id="2" name="Rectangle 1"/>
          <p:cNvSpPr/>
          <p:nvPr/>
        </p:nvSpPr>
        <p:spPr>
          <a:xfrm>
            <a:off x="1141412" y="1565058"/>
            <a:ext cx="3355826" cy="2400657"/>
          </a:xfrm>
          <a:prstGeom prst="rect">
            <a:avLst/>
          </a:prstGeom>
        </p:spPr>
        <p:txBody>
          <a:bodyPr wrap="square">
            <a:spAutoFit/>
          </a:bodyPr>
          <a:lstStyle/>
          <a:p>
            <a:r>
              <a:rPr lang="bg-BG" b="1" dirty="0">
                <a:solidFill>
                  <a:srgbClr val="085E97"/>
                </a:solidFill>
                <a:latin typeface="Calibri" panose="020F0502020204030204" pitchFamily="34" charset="0"/>
                <a:cs typeface="Calibri" panose="020F0502020204030204" pitchFamily="34" charset="0"/>
              </a:rPr>
              <a:t>Берта Бенц със съпруга си Карл Бенц в усъвършенствания модел</a:t>
            </a:r>
            <a:r>
              <a:rPr lang="en-US" b="1" dirty="0">
                <a:solidFill>
                  <a:srgbClr val="085E97"/>
                </a:solidFill>
                <a:latin typeface="Calibri" panose="020F0502020204030204" pitchFamily="34" charset="0"/>
                <a:cs typeface="Calibri" panose="020F0502020204030204" pitchFamily="34" charset="0"/>
              </a:rPr>
              <a:t> Benz Victoria, 1894</a:t>
            </a:r>
            <a:r>
              <a:rPr lang="bg-BG" b="1" dirty="0">
                <a:solidFill>
                  <a:srgbClr val="085E97"/>
                </a:solidFill>
                <a:latin typeface="Calibri" panose="020F0502020204030204" pitchFamily="34" charset="0"/>
                <a:cs typeface="Calibri" panose="020F0502020204030204" pitchFamily="34" charset="0"/>
              </a:rPr>
              <a:t> г.</a:t>
            </a:r>
          </a:p>
          <a:p>
            <a:endParaRPr lang="bg-BG" sz="1600" dirty="0">
              <a:solidFill>
                <a:srgbClr val="085E97"/>
              </a:solidFill>
              <a:latin typeface="Calibri" panose="020F0502020204030204" pitchFamily="34" charset="0"/>
              <a:cs typeface="Calibri" panose="020F0502020204030204" pitchFamily="34" charset="0"/>
            </a:endParaRPr>
          </a:p>
          <a:p>
            <a:r>
              <a:rPr lang="bg-BG" sz="1600" dirty="0">
                <a:solidFill>
                  <a:srgbClr val="085E97"/>
                </a:solidFill>
                <a:latin typeface="Calibri" panose="020F0502020204030204" pitchFamily="34" charset="0"/>
                <a:cs typeface="Calibri" panose="020F0502020204030204" pitchFamily="34" charset="0"/>
              </a:rPr>
              <a:t>Един от най-популярните модели автомобили в началото на </a:t>
            </a:r>
            <a:r>
              <a:rPr lang="en-US" sz="1600" dirty="0">
                <a:solidFill>
                  <a:srgbClr val="085E97"/>
                </a:solidFill>
                <a:latin typeface="Calibri" panose="020F0502020204030204" pitchFamily="34" charset="0"/>
                <a:cs typeface="Calibri" panose="020F0502020204030204" pitchFamily="34" charset="0"/>
              </a:rPr>
              <a:t>XX</a:t>
            </a:r>
            <a:r>
              <a:rPr lang="bg-BG" sz="1600" dirty="0">
                <a:solidFill>
                  <a:srgbClr val="085E97"/>
                </a:solidFill>
                <a:latin typeface="Calibri" panose="020F0502020204030204" pitchFamily="34" charset="0"/>
                <a:cs typeface="Calibri" panose="020F0502020204030204" pitchFamily="34" charset="0"/>
              </a:rPr>
              <a:t> век. Смятан е за луксозен автомобил, който е можел да развива максимална скорост от 30 км/ч.</a:t>
            </a:r>
            <a:endParaRPr lang="en-US" sz="1600" dirty="0">
              <a:solidFill>
                <a:srgbClr val="085E97"/>
              </a:solidFill>
              <a:latin typeface="Calibri" panose="020F0502020204030204" pitchFamily="34" charset="0"/>
              <a:cs typeface="Calibri" panose="020F0502020204030204" pitchFamily="34" charset="0"/>
            </a:endParaRPr>
          </a:p>
        </p:txBody>
      </p:sp>
      <p:sp>
        <p:nvSpPr>
          <p:cNvPr id="8" name="TextBox 7"/>
          <p:cNvSpPr txBox="1"/>
          <p:nvPr/>
        </p:nvSpPr>
        <p:spPr>
          <a:xfrm>
            <a:off x="4616068" y="5633070"/>
            <a:ext cx="6368234" cy="400110"/>
          </a:xfrm>
          <a:prstGeom prst="rect">
            <a:avLst/>
          </a:prstGeom>
          <a:noFill/>
        </p:spPr>
        <p:txBody>
          <a:bodyPr wrap="square" rtlCol="0">
            <a:spAutoFit/>
          </a:bodyPr>
          <a:lstStyle/>
          <a:p>
            <a:r>
              <a:rPr lang="bg-BG" sz="1000" i="1" dirty="0">
                <a:solidFill>
                  <a:schemeClr val="tx2">
                    <a:lumMod val="75000"/>
                  </a:schemeClr>
                </a:solidFill>
              </a:rPr>
              <a:t>Източник: </a:t>
            </a:r>
            <a:r>
              <a:rPr lang="en-US" sz="1000" i="1" dirty="0">
                <a:solidFill>
                  <a:schemeClr val="tx2">
                    <a:lumMod val="75000"/>
                  </a:schemeClr>
                </a:solidFill>
              </a:rPr>
              <a:t>https://www.wikiwand.com/en/Carl_Benz#Media/File:Bertha_Benz_with_her_husband_Carl_Benz_in_a_Benz-Viktoria,_model_1894.jpg</a:t>
            </a:r>
            <a:endParaRPr lang="bg-BG" sz="1000" i="1" dirty="0">
              <a:solidFill>
                <a:schemeClr val="tx2">
                  <a:lumMod val="7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1795" y="1322718"/>
            <a:ext cx="5986600" cy="4310352"/>
          </a:xfrm>
          <a:prstGeom prst="rect">
            <a:avLst/>
          </a:prstGeom>
        </p:spPr>
      </p:pic>
    </p:spTree>
    <p:extLst>
      <p:ext uri="{BB962C8B-B14F-4D97-AF65-F5344CB8AC3E}">
        <p14:creationId xmlns:p14="http://schemas.microsoft.com/office/powerpoint/2010/main" val="3291694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23D446B-A082-D5AD-30DE-B4BB2E6EC30A}"/>
              </a:ext>
            </a:extLst>
          </p:cNvPr>
          <p:cNvSpPr txBox="1">
            <a:spLocks/>
          </p:cNvSpPr>
          <p:nvPr/>
        </p:nvSpPr>
        <p:spPr>
          <a:xfrm>
            <a:off x="1141412" y="6239482"/>
            <a:ext cx="7904668" cy="365124"/>
          </a:xfrm>
          <a:prstGeom prst="rect">
            <a:avLst/>
          </a:prstGeom>
        </p:spPr>
        <p:txBody>
          <a:bodyPr vert="horz" lIns="91440" tIns="45720" rIns="91440" bIns="45720" rtlCol="0" anchor="ctr"/>
          <a:lstStyle>
            <a:defPPr>
              <a:defRPr lang="en-US"/>
            </a:defPPr>
            <a:lvl1pPr marL="0" algn="just" defTabSz="914400" rtl="0" eaLnBrk="1" latinLnBrk="0" hangingPunct="1">
              <a:defRPr sz="800" kern="1200" cap="all" baseline="0">
                <a:solidFill>
                  <a:schemeClr val="bg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GB" dirty="0">
                <a:solidFill>
                  <a:schemeClr val="tx1"/>
                </a:solidFill>
                <a:ea typeface="Calibri" panose="020F0502020204030204" pitchFamily="34" charset="0"/>
              </a:rPr>
              <a:t>Настоящият материал е създаден в рамките на проекта We Teach DATA, осъществен с финансовата подкрепа на Европейската комисия. Материалът отразява единствено възгледите на авторите и Комисията не носи отговорност за използването на съдържащата се в него информация.</a:t>
            </a:r>
            <a:endParaRPr lang="en-GB" dirty="0">
              <a:solidFill>
                <a:schemeClr val="tx1"/>
              </a:solidFill>
            </a:endParaRPr>
          </a:p>
        </p:txBody>
      </p:sp>
      <p:sp>
        <p:nvSpPr>
          <p:cNvPr id="2" name="Rectangle 1"/>
          <p:cNvSpPr/>
          <p:nvPr/>
        </p:nvSpPr>
        <p:spPr>
          <a:xfrm>
            <a:off x="1141412" y="2394857"/>
            <a:ext cx="3677330" cy="1384995"/>
          </a:xfrm>
          <a:prstGeom prst="rect">
            <a:avLst/>
          </a:prstGeom>
        </p:spPr>
        <p:txBody>
          <a:bodyPr wrap="square">
            <a:spAutoFit/>
          </a:bodyPr>
          <a:lstStyle/>
          <a:p>
            <a:pPr fontAlgn="base"/>
            <a:r>
              <a:rPr lang="bg-BG" b="1" dirty="0">
                <a:solidFill>
                  <a:srgbClr val="085E97"/>
                </a:solidFill>
                <a:latin typeface="Calibri" panose="020F0502020204030204" pitchFamily="34" charset="0"/>
                <a:cs typeface="Calibri" panose="020F0502020204030204" pitchFamily="34" charset="0"/>
              </a:rPr>
              <a:t>Модел </a:t>
            </a:r>
            <a:r>
              <a:rPr lang="en-US" b="1" dirty="0">
                <a:solidFill>
                  <a:srgbClr val="085E97"/>
                </a:solidFill>
                <a:latin typeface="Calibri" panose="020F0502020204030204" pitchFamily="34" charset="0"/>
                <a:cs typeface="Calibri" panose="020F0502020204030204" pitchFamily="34" charset="0"/>
              </a:rPr>
              <a:t>Daimler Riemenwagen 1895</a:t>
            </a:r>
          </a:p>
          <a:p>
            <a:pPr fontAlgn="base"/>
            <a:endParaRPr lang="en-US" b="1" dirty="0">
              <a:solidFill>
                <a:srgbClr val="085E97"/>
              </a:solidFill>
              <a:latin typeface="Calibri" panose="020F0502020204030204" pitchFamily="34" charset="0"/>
              <a:cs typeface="Calibri" panose="020F0502020204030204" pitchFamily="34" charset="0"/>
            </a:endParaRPr>
          </a:p>
          <a:p>
            <a:pPr fontAlgn="base"/>
            <a:r>
              <a:rPr lang="bg-BG" sz="1600" dirty="0">
                <a:solidFill>
                  <a:srgbClr val="085E97"/>
                </a:solidFill>
                <a:latin typeface="Calibri" panose="020F0502020204030204" pitchFamily="34" charset="0"/>
                <a:cs typeface="Calibri" panose="020F0502020204030204" pitchFamily="34" charset="0"/>
              </a:rPr>
              <a:t>Първият серийно произвеждан автомобил </a:t>
            </a:r>
            <a:r>
              <a:rPr lang="de-DE" sz="1600" dirty="0">
                <a:solidFill>
                  <a:srgbClr val="085E97"/>
                </a:solidFill>
                <a:latin typeface="Calibri" panose="020F0502020204030204" pitchFamily="34" charset="0"/>
                <a:cs typeface="Calibri" panose="020F0502020204030204" pitchFamily="34" charset="0"/>
              </a:rPr>
              <a:t>от Daimler-Motoren-Gesellschaft (DMG) от 1895 до 1899 г.</a:t>
            </a:r>
            <a:endParaRPr lang="en-US" sz="1600" dirty="0">
              <a:solidFill>
                <a:srgbClr val="085E97"/>
              </a:solidFill>
              <a:latin typeface="Calibri" panose="020F0502020204030204" pitchFamily="34" charset="0"/>
              <a:cs typeface="Calibri" panose="020F0502020204030204" pitchFamily="34" charset="0"/>
            </a:endParaRPr>
          </a:p>
        </p:txBody>
      </p:sp>
      <p:sp>
        <p:nvSpPr>
          <p:cNvPr id="8" name="TextBox 7"/>
          <p:cNvSpPr txBox="1"/>
          <p:nvPr/>
        </p:nvSpPr>
        <p:spPr>
          <a:xfrm>
            <a:off x="5573486" y="5561427"/>
            <a:ext cx="5878285" cy="400110"/>
          </a:xfrm>
          <a:prstGeom prst="rect">
            <a:avLst/>
          </a:prstGeom>
          <a:noFill/>
        </p:spPr>
        <p:txBody>
          <a:bodyPr wrap="square" rtlCol="0">
            <a:spAutoFit/>
          </a:bodyPr>
          <a:lstStyle/>
          <a:p>
            <a:r>
              <a:rPr lang="bg-BG" sz="1000" i="1" dirty="0">
                <a:solidFill>
                  <a:schemeClr val="tx2">
                    <a:lumMod val="75000"/>
                  </a:schemeClr>
                </a:solidFill>
              </a:rPr>
              <a:t>Източник: </a:t>
            </a:r>
            <a:r>
              <a:rPr lang="en-US" sz="1000" i="1" dirty="0">
                <a:solidFill>
                  <a:schemeClr val="tx2">
                    <a:lumMod val="75000"/>
                  </a:schemeClr>
                </a:solidFill>
              </a:rPr>
              <a:t>https://fr.wikipedia.org/wiki/Daimler_Riemenwagen#/media/Fichier:MHV_Daimler_Riemenwagen_1895_01.jpg</a:t>
            </a:r>
            <a:endParaRPr lang="bg-BG" sz="1000" i="1" dirty="0">
              <a:solidFill>
                <a:schemeClr val="tx2">
                  <a:lumMod val="7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9050" y="1362973"/>
            <a:ext cx="4702514" cy="4198454"/>
          </a:xfrm>
          <a:prstGeom prst="rect">
            <a:avLst/>
          </a:prstGeom>
        </p:spPr>
      </p:pic>
    </p:spTree>
    <p:extLst>
      <p:ext uri="{BB962C8B-B14F-4D97-AF65-F5344CB8AC3E}">
        <p14:creationId xmlns:p14="http://schemas.microsoft.com/office/powerpoint/2010/main" val="238134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23D446B-A082-D5AD-30DE-B4BB2E6EC30A}"/>
              </a:ext>
            </a:extLst>
          </p:cNvPr>
          <p:cNvSpPr txBox="1">
            <a:spLocks/>
          </p:cNvSpPr>
          <p:nvPr/>
        </p:nvSpPr>
        <p:spPr>
          <a:xfrm>
            <a:off x="1141412" y="6239482"/>
            <a:ext cx="7904668" cy="365124"/>
          </a:xfrm>
          <a:prstGeom prst="rect">
            <a:avLst/>
          </a:prstGeom>
        </p:spPr>
        <p:txBody>
          <a:bodyPr vert="horz" lIns="91440" tIns="45720" rIns="91440" bIns="45720" rtlCol="0" anchor="ctr"/>
          <a:lstStyle>
            <a:defPPr>
              <a:defRPr lang="en-US"/>
            </a:defPPr>
            <a:lvl1pPr marL="0" algn="just" defTabSz="914400" rtl="0" eaLnBrk="1" latinLnBrk="0" hangingPunct="1">
              <a:defRPr sz="800" kern="1200" cap="all" baseline="0">
                <a:solidFill>
                  <a:schemeClr val="bg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GB" dirty="0">
                <a:solidFill>
                  <a:schemeClr val="tx1"/>
                </a:solidFill>
                <a:ea typeface="Calibri" panose="020F0502020204030204" pitchFamily="34" charset="0"/>
              </a:rPr>
              <a:t>Настоящият материал е създаден в рамките на проекта We Teach DATA, осъществен с финансовата подкрепа на Европейската комисия. Материалът отразява единствено възгледите на авторите и Комисията не носи отговорност за използването на съдържащата се в него информация.</a:t>
            </a:r>
            <a:endParaRPr lang="en-GB" dirty="0">
              <a:solidFill>
                <a:schemeClr val="tx1"/>
              </a:solidFill>
            </a:endParaRPr>
          </a:p>
        </p:txBody>
      </p:sp>
      <p:sp>
        <p:nvSpPr>
          <p:cNvPr id="2" name="Rectangle 1"/>
          <p:cNvSpPr/>
          <p:nvPr/>
        </p:nvSpPr>
        <p:spPr>
          <a:xfrm>
            <a:off x="1141412" y="1565058"/>
            <a:ext cx="3355826" cy="3600986"/>
          </a:xfrm>
          <a:prstGeom prst="rect">
            <a:avLst/>
          </a:prstGeom>
        </p:spPr>
        <p:txBody>
          <a:bodyPr wrap="square">
            <a:spAutoFit/>
          </a:bodyPr>
          <a:lstStyle/>
          <a:p>
            <a:pPr fontAlgn="base"/>
            <a:r>
              <a:rPr lang="en-US" b="1" dirty="0">
                <a:solidFill>
                  <a:srgbClr val="085E97"/>
                </a:solidFill>
                <a:latin typeface="Calibri" panose="020F0502020204030204" pitchFamily="34" charset="0"/>
                <a:cs typeface="Calibri" panose="020F0502020204030204" pitchFamily="34" charset="0"/>
              </a:rPr>
              <a:t>Ford Model T</a:t>
            </a:r>
            <a:endParaRPr lang="bg-BG" b="1" dirty="0">
              <a:solidFill>
                <a:srgbClr val="085E97"/>
              </a:solidFill>
              <a:latin typeface="Calibri" panose="020F0502020204030204" pitchFamily="34" charset="0"/>
              <a:cs typeface="Calibri" panose="020F0502020204030204" pitchFamily="34" charset="0"/>
            </a:endParaRPr>
          </a:p>
          <a:p>
            <a:pPr fontAlgn="base"/>
            <a:endParaRPr lang="bg-BG" b="1" dirty="0">
              <a:solidFill>
                <a:srgbClr val="085E97"/>
              </a:solidFill>
              <a:latin typeface="Calibri" panose="020F0502020204030204" pitchFamily="34" charset="0"/>
              <a:cs typeface="Calibri" panose="020F0502020204030204" pitchFamily="34" charset="0"/>
            </a:endParaRPr>
          </a:p>
          <a:p>
            <a:pPr fontAlgn="base"/>
            <a:r>
              <a:rPr lang="bg-BG" sz="1600" dirty="0">
                <a:solidFill>
                  <a:srgbClr val="085E97"/>
                </a:solidFill>
                <a:latin typeface="Calibri" panose="020F0502020204030204" pitchFamily="34" charset="0"/>
                <a:cs typeface="Calibri" panose="020F0502020204030204" pitchFamily="34" charset="0"/>
              </a:rPr>
              <a:t>Този модел е известен разговорно като </a:t>
            </a:r>
            <a:r>
              <a:rPr lang="bg-BG" sz="1600" b="1" dirty="0">
                <a:solidFill>
                  <a:srgbClr val="085E97"/>
                </a:solidFill>
                <a:latin typeface="Calibri" panose="020F0502020204030204" pitchFamily="34" charset="0"/>
                <a:cs typeface="Calibri" panose="020F0502020204030204" pitchFamily="34" charset="0"/>
              </a:rPr>
              <a:t>Тенекиената Лизи. </a:t>
            </a:r>
            <a:r>
              <a:rPr lang="bg-BG" sz="1600" dirty="0">
                <a:solidFill>
                  <a:srgbClr val="085E97"/>
                </a:solidFill>
                <a:latin typeface="Calibri" panose="020F0502020204030204" pitchFamily="34" charset="0"/>
                <a:cs typeface="Calibri" panose="020F0502020204030204" pitchFamily="34" charset="0"/>
              </a:rPr>
              <a:t>Пуснат е в производство през 1909 г. от </a:t>
            </a:r>
            <a:r>
              <a:rPr lang="en-US" sz="1600" dirty="0">
                <a:solidFill>
                  <a:srgbClr val="085E97"/>
                </a:solidFill>
                <a:latin typeface="Calibri" panose="020F0502020204030204" pitchFamily="34" charset="0"/>
                <a:cs typeface="Calibri" panose="020F0502020204030204" pitchFamily="34" charset="0"/>
              </a:rPr>
              <a:t>Ford Motor Company</a:t>
            </a:r>
            <a:r>
              <a:rPr lang="bg-BG" sz="1600" dirty="0">
                <a:solidFill>
                  <a:srgbClr val="085E97"/>
                </a:solidFill>
                <a:latin typeface="Calibri" panose="020F0502020204030204" pitchFamily="34" charset="0"/>
                <a:cs typeface="Calibri" panose="020F0502020204030204" pitchFamily="34" charset="0"/>
              </a:rPr>
              <a:t> и се счита за революционен в автомобилната индустрия. До 1927 г. от този модел са произведени над 15 милиона броя.</a:t>
            </a:r>
          </a:p>
          <a:p>
            <a:pPr fontAlgn="base"/>
            <a:r>
              <a:rPr lang="bg-BG" sz="1600" dirty="0">
                <a:solidFill>
                  <a:srgbClr val="085E97"/>
                </a:solidFill>
                <a:latin typeface="Calibri" panose="020F0502020204030204" pitchFamily="34" charset="0"/>
                <a:cs typeface="Calibri" panose="020F0502020204030204" pitchFamily="34" charset="0"/>
              </a:rPr>
              <a:t>Сравнително евтин, удобен и лесен за управление, достъпен за масовия потребител.</a:t>
            </a:r>
          </a:p>
          <a:p>
            <a:pPr fontAlgn="base"/>
            <a:endParaRPr lang="en-US" sz="1600" b="1" dirty="0">
              <a:solidFill>
                <a:srgbClr val="085E97"/>
              </a:solidFill>
              <a:latin typeface="Calibri" panose="020F0502020204030204" pitchFamily="34" charset="0"/>
              <a:cs typeface="Calibri" panose="020F0502020204030204" pitchFamily="34" charset="0"/>
            </a:endParaRPr>
          </a:p>
        </p:txBody>
      </p:sp>
      <p:sp>
        <p:nvSpPr>
          <p:cNvPr id="8" name="TextBox 7"/>
          <p:cNvSpPr txBox="1"/>
          <p:nvPr/>
        </p:nvSpPr>
        <p:spPr>
          <a:xfrm>
            <a:off x="5640636" y="5618602"/>
            <a:ext cx="5566840" cy="400110"/>
          </a:xfrm>
          <a:prstGeom prst="rect">
            <a:avLst/>
          </a:prstGeom>
          <a:noFill/>
        </p:spPr>
        <p:txBody>
          <a:bodyPr wrap="square" rtlCol="0">
            <a:spAutoFit/>
          </a:bodyPr>
          <a:lstStyle/>
          <a:p>
            <a:r>
              <a:rPr lang="bg-BG" sz="1000" i="1" dirty="0">
                <a:solidFill>
                  <a:schemeClr val="tx2">
                    <a:lumMod val="75000"/>
                  </a:schemeClr>
                </a:solidFill>
              </a:rPr>
              <a:t>Източник: </a:t>
            </a:r>
            <a:r>
              <a:rPr lang="en-US" sz="1000" i="1" dirty="0">
                <a:solidFill>
                  <a:schemeClr val="tx2">
                    <a:lumMod val="75000"/>
                  </a:schemeClr>
                </a:solidFill>
              </a:rPr>
              <a:t>https://upload.wikimedia.org/wikipedia/commons/5/56/Ford_T-Modell_im_Deutschen_Technikmuseum_Berlin.jpg</a:t>
            </a:r>
            <a:endParaRPr lang="bg-BG" sz="1000" i="1" dirty="0">
              <a:solidFill>
                <a:schemeClr val="tx2">
                  <a:lumMod val="75000"/>
                </a:schemeClr>
              </a:solidFill>
            </a:endParaRPr>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719050" y="1516989"/>
            <a:ext cx="5331538" cy="4014648"/>
          </a:xfrm>
          <a:prstGeom prst="rect">
            <a:avLst/>
          </a:prstGeom>
        </p:spPr>
      </p:pic>
    </p:spTree>
    <p:extLst>
      <p:ext uri="{BB962C8B-B14F-4D97-AF65-F5344CB8AC3E}">
        <p14:creationId xmlns:p14="http://schemas.microsoft.com/office/powerpoint/2010/main" val="38112310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WTD 1">
      <a:dk1>
        <a:srgbClr val="000000"/>
      </a:dk1>
      <a:lt1>
        <a:srgbClr val="FFFFFF"/>
      </a:lt1>
      <a:dk2>
        <a:srgbClr val="06619D"/>
      </a:dk2>
      <a:lt2>
        <a:srgbClr val="93DFF8"/>
      </a:lt2>
      <a:accent1>
        <a:srgbClr val="06619D"/>
      </a:accent1>
      <a:accent2>
        <a:srgbClr val="93DFF8"/>
      </a:accent2>
      <a:accent3>
        <a:srgbClr val="FFFF00"/>
      </a:accent3>
      <a:accent4>
        <a:srgbClr val="A5A5A5"/>
      </a:accent4>
      <a:accent5>
        <a:srgbClr val="A9FF00"/>
      </a:accent5>
      <a:accent6>
        <a:srgbClr val="EA00FB"/>
      </a:accent6>
      <a:hlink>
        <a:srgbClr val="A9FF00"/>
      </a:hlink>
      <a:folHlink>
        <a:srgbClr val="EA00F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9552</TotalTime>
  <Words>892</Words>
  <Application>Microsoft Office PowerPoint</Application>
  <PresentationFormat>Widescreen</PresentationFormat>
  <Paragraphs>47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Narrow</vt:lpstr>
      <vt:lpstr>Calibri</vt:lpstr>
      <vt:lpstr>Calibri Light</vt:lpstr>
      <vt:lpstr>Tw Cen MT</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features</dc:title>
  <dc:creator>Ecaterina Camenscic</dc:creator>
  <cp:keywords>, docId:73CC785CA28EEB93D97549908DE4E112</cp:keywords>
  <cp:lastModifiedBy>Letelina Krumova</cp:lastModifiedBy>
  <cp:revision>81</cp:revision>
  <dcterms:created xsi:type="dcterms:W3CDTF">2023-09-29T09:47:44Z</dcterms:created>
  <dcterms:modified xsi:type="dcterms:W3CDTF">2024-06-07T08:52:13Z</dcterms:modified>
</cp:coreProperties>
</file>