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32" r:id="rId2"/>
    <p:sldId id="336" r:id="rId3"/>
    <p:sldId id="343" r:id="rId4"/>
    <p:sldId id="344" r:id="rId5"/>
    <p:sldId id="345" r:id="rId6"/>
    <p:sldId id="346" r:id="rId7"/>
    <p:sldId id="34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E97"/>
    <a:srgbClr val="1E2C37"/>
    <a:srgbClr val="59A2BB"/>
    <a:srgbClr val="D2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6"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AA3E6-5B0F-460D-9167-53DA173FEAA8}"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Щракнете, за да редактирате стиловете на основния текст</a:t>
            </a:r>
          </a:p>
          <a:p>
            <a:pPr lvl="1"/>
            <a:r>
              <a:rPr lang="en-US"/>
              <a:t>Второ ниво</a:t>
            </a:r>
          </a:p>
          <a:p>
            <a:pPr lvl="2"/>
            <a:r>
              <a:rPr lang="en-US"/>
              <a:t>Трето ниво</a:t>
            </a:r>
          </a:p>
          <a:p>
            <a:pPr lvl="3"/>
            <a:r>
              <a:rPr lang="en-US"/>
              <a:t>Четвърто ниво</a:t>
            </a:r>
          </a:p>
          <a:p>
            <a:pPr lvl="4"/>
            <a:r>
              <a:rPr lang="en-US"/>
              <a:t>Пето ниво</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37A28B-84A6-4E33-9844-BB02DC0C8FB0}" type="slidenum">
              <a:rPr lang="en-US" smtClean="0"/>
              <a:t>‹#›</a:t>
            </a:fld>
            <a:endParaRPr lang="en-US"/>
          </a:p>
        </p:txBody>
      </p:sp>
    </p:spTree>
    <p:extLst>
      <p:ext uri="{BB962C8B-B14F-4D97-AF65-F5344CB8AC3E}">
        <p14:creationId xmlns:p14="http://schemas.microsoft.com/office/powerpoint/2010/main" val="391862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tabLst>
                <a:tab pos="358775" algn="l"/>
              </a:tabLst>
              <a:defRPr sz="20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a:extLst>
              <a:ext uri="{FF2B5EF4-FFF2-40B4-BE49-F238E27FC236}">
                <a16:creationId xmlns:a16="http://schemas.microsoft.com/office/drawing/2014/main" id="{A6C94BBB-2328-30BD-3B0B-E15D7C10BCDD}"/>
              </a:ext>
            </a:extLst>
          </p:cNvPr>
          <p:cNvSpPr>
            <a:spLocks noGrp="1"/>
          </p:cNvSpPr>
          <p:nvPr>
            <p:ph type="ftr" sz="quarter" idx="11"/>
          </p:nvPr>
        </p:nvSpPr>
        <p:spPr>
          <a:xfrm>
            <a:off x="1876424" y="5685803"/>
            <a:ext cx="6823040" cy="365124"/>
          </a:xfrm>
        </p:spPr>
        <p:txBody>
          <a:bodyPr/>
          <a:lstStyle>
            <a:lvl1pPr>
              <a:defRPr>
                <a:solidFill>
                  <a:schemeClr val="tx1"/>
                </a:solidFill>
                <a:latin typeface="Calibri Light" panose="020F0302020204030204" pitchFamily="34" charset="0"/>
                <a:cs typeface="Calibri Light" panose="020F0302020204030204" pitchFamily="34" charset="0"/>
              </a:defRPr>
            </a:lvl1pPr>
          </a:lstStyle>
          <a:p>
            <a:r>
              <a:rPr lang="en-GB" dirty="0">
                <a:ea typeface="Calibri" panose="020F0502020204030204" pitchFamily="34"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
        <p:nvSpPr>
          <p:cNvPr id="8" name="Rectangle 7">
            <a:extLst>
              <a:ext uri="{FF2B5EF4-FFF2-40B4-BE49-F238E27FC236}">
                <a16:creationId xmlns:a16="http://schemas.microsoft.com/office/drawing/2014/main" id="{CF10A5DF-AF7D-E692-A041-BF0F9C8D843A}"/>
              </a:ext>
            </a:extLst>
          </p:cNvPr>
          <p:cNvSpPr/>
          <p:nvPr userDrawn="1"/>
        </p:nvSpPr>
        <p:spPr>
          <a:xfrm>
            <a:off x="8785189" y="5685803"/>
            <a:ext cx="1991806" cy="365125"/>
          </a:xfrm>
          <a:prstGeom prst="rect">
            <a:avLst/>
          </a:prstGeom>
          <a:blipFill>
            <a:blip r:embed="rId2" cstate="hq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A7699187-824A-24B8-8163-8A0AAF754D3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t="2028" b="2028"/>
          <a:stretch/>
        </p:blipFill>
        <p:spPr>
          <a:xfrm>
            <a:off x="4768685" y="406971"/>
            <a:ext cx="2341415" cy="1204342"/>
          </a:xfrm>
          <a:prstGeom prst="rect">
            <a:avLst/>
          </a:prstGeom>
        </p:spPr>
      </p:pic>
    </p:spTree>
    <p:extLst>
      <p:ext uri="{BB962C8B-B14F-4D97-AF65-F5344CB8AC3E}">
        <p14:creationId xmlns:p14="http://schemas.microsoft.com/office/powerpoint/2010/main" val="266413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FF960D30-4D41-CDD4-E34C-118D6B47DF27}"/>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449629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4">
            <a:extLst>
              <a:ext uri="{FF2B5EF4-FFF2-40B4-BE49-F238E27FC236}">
                <a16:creationId xmlns:a16="http://schemas.microsoft.com/office/drawing/2014/main" id="{7E6C2BAA-152D-E307-C5AA-AA8687C46782}"/>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54371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3" name="Footer Placeholder 4">
            <a:extLst>
              <a:ext uri="{FF2B5EF4-FFF2-40B4-BE49-F238E27FC236}">
                <a16:creationId xmlns:a16="http://schemas.microsoft.com/office/drawing/2014/main" id="{539B2980-084B-65D7-91E4-091E9B1369D8}"/>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657814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4">
            <a:extLst>
              <a:ext uri="{FF2B5EF4-FFF2-40B4-BE49-F238E27FC236}">
                <a16:creationId xmlns:a16="http://schemas.microsoft.com/office/drawing/2014/main" id="{5E211B3F-500E-6CC9-AA65-5D1D4CE28E30}"/>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691832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Footer Placeholder 4">
            <a:extLst>
              <a:ext uri="{FF2B5EF4-FFF2-40B4-BE49-F238E27FC236}">
                <a16:creationId xmlns:a16="http://schemas.microsoft.com/office/drawing/2014/main" id="{8E2DE03A-AD9C-C277-2C58-BAB46B3E56B1}"/>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40609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Footer Placeholder 4">
            <a:extLst>
              <a:ext uri="{FF2B5EF4-FFF2-40B4-BE49-F238E27FC236}">
                <a16:creationId xmlns:a16="http://schemas.microsoft.com/office/drawing/2014/main" id="{FFC83438-F732-0EC3-406A-8FF2F408E45D}"/>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697673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E2C7D8DF-B7E6-9899-5F5A-63A4D334B278}"/>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786660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7DA6E534-48F6-4F8E-FBC0-06FB0F111581}"/>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416616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85526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A2394E5F-FF11-1EA4-575D-21B9C383305D}"/>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092679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E497803B-CD95-5CEC-3731-BF6675698260}"/>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64336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BCD0B073-FA87-EA1A-F861-1AF967F81F4D}"/>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203194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4">
            <a:extLst>
              <a:ext uri="{FF2B5EF4-FFF2-40B4-BE49-F238E27FC236}">
                <a16:creationId xmlns:a16="http://schemas.microsoft.com/office/drawing/2014/main" id="{8C8AD6B4-B1FB-B672-F9A2-D1827D1798DF}"/>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152707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endParaRPr lang="en-GB" dirty="0"/>
          </a:p>
        </p:txBody>
      </p:sp>
      <p:sp>
        <p:nvSpPr>
          <p:cNvPr id="3" name="Footer Placeholder 2"/>
          <p:cNvSpPr>
            <a:spLocks noGrp="1"/>
          </p:cNvSpPr>
          <p:nvPr>
            <p:ph type="ftr" sz="quarter" idx="11"/>
          </p:nvPr>
        </p:nvSpPr>
        <p:spPr/>
        <p:txBody>
          <a:bodyPr/>
          <a:lstStyle/>
          <a:p>
            <a:r>
              <a:rPr lang="en-US"/>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a:p>
        </p:txBody>
      </p:sp>
      <p:sp>
        <p:nvSpPr>
          <p:cNvPr id="4" name="Slide Number Placeholder 3"/>
          <p:cNvSpPr>
            <a:spLocks noGrp="1"/>
          </p:cNvSpPr>
          <p:nvPr>
            <p:ph type="sldNum" sz="quarter" idx="12"/>
          </p:nvPr>
        </p:nvSpPr>
        <p:spPr>
          <a:xfrm>
            <a:off x="10276321" y="5883274"/>
            <a:ext cx="771089" cy="365125"/>
          </a:xfrm>
          <a:prstGeom prst="rect">
            <a:avLst/>
          </a:prstGeom>
        </p:spPr>
        <p:txBody>
          <a:bodyPr/>
          <a:lstStyle/>
          <a:p>
            <a:fld id="{B9713321-F028-4753-A47D-75B5DCEAB263}" type="slidenum">
              <a:rPr lang="en-GB" smtClean="0"/>
              <a:t>‹#›</a:t>
            </a:fld>
            <a:endParaRPr lang="en-GB" dirty="0"/>
          </a:p>
        </p:txBody>
      </p:sp>
    </p:spTree>
    <p:extLst>
      <p:ext uri="{BB962C8B-B14F-4D97-AF65-F5344CB8AC3E}">
        <p14:creationId xmlns:p14="http://schemas.microsoft.com/office/powerpoint/2010/main" val="319288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24207C84-3949-36F2-2CF5-A2A0C94F1A7D}"/>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11859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E4E0F298-F6C7-67D8-4460-ECB76CEDB97C}"/>
              </a:ext>
            </a:extLst>
          </p:cNvPr>
          <p:cNvSpPr>
            <a:spLocks noGrp="1"/>
          </p:cNvSpPr>
          <p:nvPr>
            <p:ph type="ftr" sz="quarter" idx="11"/>
          </p:nvPr>
        </p:nvSpPr>
        <p:spPr>
          <a:xfrm>
            <a:off x="1141412" y="5874358"/>
            <a:ext cx="7904668" cy="365124"/>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The present output has been produced within the We Teach DATA project, implemented with the financial support from the European Commission. The material reflects the views only of the authors, and the Commission cannot be held responsible for any use which may be made of the information contained therein.</a:t>
            </a:r>
            <a:endParaRPr lang="en-GB" dirty="0"/>
          </a:p>
        </p:txBody>
      </p:sp>
    </p:spTree>
    <p:extLst>
      <p:ext uri="{BB962C8B-B14F-4D97-AF65-F5344CB8AC3E}">
        <p14:creationId xmlns:p14="http://schemas.microsoft.com/office/powerpoint/2010/main" val="35572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914563"/>
            <a:ext cx="9905998" cy="130175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dirty="0"/>
              <a:t>Щракнете, за да редактирате стиловете на основния текст</a:t>
            </a:r>
          </a:p>
          <a:p>
            <a:pPr lvl="1"/>
            <a:r>
              <a:rPr lang="en-US" dirty="0"/>
              <a:t>Второ ниво</a:t>
            </a:r>
          </a:p>
          <a:p>
            <a:pPr lvl="2"/>
            <a:r>
              <a:rPr lang="en-US" dirty="0"/>
              <a:t>Трето ниво</a:t>
            </a:r>
          </a:p>
          <a:p>
            <a:pPr lvl="3"/>
            <a:r>
              <a:rPr lang="en-US" dirty="0"/>
              <a:t>Четвърто ниво</a:t>
            </a:r>
          </a:p>
          <a:p>
            <a:pPr lvl="4"/>
            <a:r>
              <a:rPr lang="en-US" dirty="0"/>
              <a:t>Пето ниво</a:t>
            </a:r>
          </a:p>
        </p:txBody>
      </p:sp>
      <p:sp>
        <p:nvSpPr>
          <p:cNvPr id="5" name="Footer Placeholder 4"/>
          <p:cNvSpPr>
            <a:spLocks noGrp="1"/>
          </p:cNvSpPr>
          <p:nvPr>
            <p:ph type="ftr" sz="quarter" idx="3"/>
          </p:nvPr>
        </p:nvSpPr>
        <p:spPr>
          <a:xfrm>
            <a:off x="1141412" y="6271419"/>
            <a:ext cx="7904668" cy="365124"/>
          </a:xfrm>
          <a:prstGeom prst="rect">
            <a:avLst/>
          </a:prstGeom>
        </p:spPr>
        <p:txBody>
          <a:bodyPr vert="horz" lIns="91440" tIns="45720" rIns="91440" bIns="45720" rtlCol="0" anchor="ctr"/>
          <a:lstStyle>
            <a:lvl1pPr algn="just">
              <a:defRPr sz="800" cap="all" baseline="0">
                <a:solidFill>
                  <a:schemeClr val="bg1">
                    <a:lumMod val="50000"/>
                    <a:lumOff val="50000"/>
                  </a:schemeClr>
                </a:solidFill>
                <a:latin typeface="Calibri Light" panose="020F0302020204030204" pitchFamily="34" charset="0"/>
                <a:cs typeface="Calibri Light" panose="020F0302020204030204" pitchFamily="34" charset="0"/>
              </a:defRPr>
            </a:lvl1pPr>
          </a:lstStyle>
          <a:p>
            <a:r>
              <a:rPr lang="en-GB" dirty="0">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p>
        </p:txBody>
      </p:sp>
      <p:sp>
        <p:nvSpPr>
          <p:cNvPr id="48" name="Rectangle 47">
            <a:extLst>
              <a:ext uri="{FF2B5EF4-FFF2-40B4-BE49-F238E27FC236}">
                <a16:creationId xmlns:a16="http://schemas.microsoft.com/office/drawing/2014/main" id="{AEE7BB21-9CCB-44AD-7919-6BEB44041343}"/>
              </a:ext>
            </a:extLst>
          </p:cNvPr>
          <p:cNvSpPr/>
          <p:nvPr userDrawn="1"/>
        </p:nvSpPr>
        <p:spPr>
          <a:xfrm>
            <a:off x="9076946" y="6270562"/>
            <a:ext cx="1991806" cy="365125"/>
          </a:xfrm>
          <a:prstGeom prst="rect">
            <a:avLst/>
          </a:prstGeom>
          <a:blipFill>
            <a:blip r:embed="rId19" cstate="hq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C762F1D-1343-7530-0BC5-D402D89C8CFF}"/>
              </a:ext>
            </a:extLst>
          </p:cNvPr>
          <p:cNvPicPr>
            <a:picLocks noChangeAspect="1"/>
          </p:cNvPicPr>
          <p:nvPr userDrawn="1"/>
        </p:nvPicPr>
        <p:blipFill>
          <a:blip r:embed="rId20" cstate="hqprint">
            <a:extLst>
              <a:ext uri="{28A0092B-C50C-407E-A947-70E740481C1C}">
                <a14:useLocalDpi xmlns:a14="http://schemas.microsoft.com/office/drawing/2010/main" val="0"/>
              </a:ext>
            </a:extLst>
          </a:blip>
          <a:srcRect l="3214" r="3214"/>
          <a:stretch/>
        </p:blipFill>
        <p:spPr>
          <a:xfrm>
            <a:off x="968374" y="237770"/>
            <a:ext cx="1931988" cy="993747"/>
          </a:xfrm>
          <a:prstGeom prst="rect">
            <a:avLst/>
          </a:prstGeom>
        </p:spPr>
      </p:pic>
      <p:sp>
        <p:nvSpPr>
          <p:cNvPr id="49" name="TextBox 48">
            <a:extLst>
              <a:ext uri="{FF2B5EF4-FFF2-40B4-BE49-F238E27FC236}">
                <a16:creationId xmlns:a16="http://schemas.microsoft.com/office/drawing/2014/main" id="{5086F7DC-8E23-AA6E-9109-91B4D2687E89}"/>
              </a:ext>
            </a:extLst>
          </p:cNvPr>
          <p:cNvSpPr txBox="1"/>
          <p:nvPr userDrawn="1"/>
        </p:nvSpPr>
        <p:spPr>
          <a:xfrm>
            <a:off x="6969072" y="365989"/>
            <a:ext cx="4099680" cy="707886"/>
          </a:xfrm>
          <a:prstGeom prst="rect">
            <a:avLst/>
          </a:prstGeom>
          <a:noFill/>
        </p:spPr>
        <p:txBody>
          <a:bodyPr wrap="square" rtlCol="0">
            <a:spAutoFit/>
          </a:bodyPr>
          <a:lstStyle/>
          <a:p>
            <a:pPr algn="r">
              <a:tabLst>
                <a:tab pos="2986405" algn="ctr"/>
                <a:tab pos="5972810" algn="r"/>
              </a:tabLst>
            </a:pPr>
            <a:r>
              <a:rPr lang="en-GB" sz="17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УЧИМ ДАННИ</a:t>
            </a:r>
            <a:endParaRPr lang="en-US" sz="17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r">
              <a:tabLst>
                <a:tab pos="2986405" algn="ctr"/>
                <a:tab pos="5972810" algn="r"/>
              </a:tabLs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Вдъхновяване на учителите да интегрират науката за данните в предметите на STEM</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2022-1-BG01-KA220-SCH-000085398</a:t>
            </a:r>
            <a:endParaRPr lang="en-GB" sz="1100" dirty="0">
              <a:solidFill>
                <a:schemeClr val="tx1"/>
              </a:solidFill>
            </a:endParaRPr>
          </a:p>
        </p:txBody>
      </p:sp>
    </p:spTree>
    <p:extLst>
      <p:ext uri="{BB962C8B-B14F-4D97-AF65-F5344CB8AC3E}">
        <p14:creationId xmlns:p14="http://schemas.microsoft.com/office/powerpoint/2010/main" val="2375670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B189F36-FE75-5430-0FDE-125B195F7880}"/>
              </a:ext>
            </a:extLst>
          </p:cNvPr>
          <p:cNvSpPr>
            <a:spLocks noGrp="1"/>
          </p:cNvSpPr>
          <p:nvPr>
            <p:ph type="ftr" sz="quarter" idx="11"/>
          </p:nvPr>
        </p:nvSpPr>
        <p:spPr/>
        <p:txBody>
          <a:bodyPr/>
          <a:lstStyle/>
          <a:p>
            <a:r>
              <a:rPr lang="en-GB">
                <a:latin typeface="Calibri" panose="020F0502020204030204" pitchFamily="34" charset="0"/>
                <a:ea typeface="Calibri" panose="020F0502020204030204" pitchFamily="34" charset="0"/>
                <a:cs typeface="Times New Roman" panose="02020603050405020304" pitchFamily="18"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p>
        </p:txBody>
      </p:sp>
      <p:sp>
        <p:nvSpPr>
          <p:cNvPr id="8" name="Footer Placeholder 3">
            <a:extLst>
              <a:ext uri="{FF2B5EF4-FFF2-40B4-BE49-F238E27FC236}">
                <a16:creationId xmlns:a16="http://schemas.microsoft.com/office/drawing/2014/main" id="{5FB75632-D49A-8B8C-E25D-9BC4EA580C56}"/>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11" name="Title 1">
            <a:extLst>
              <a:ext uri="{FF2B5EF4-FFF2-40B4-BE49-F238E27FC236}">
                <a16:creationId xmlns:a16="http://schemas.microsoft.com/office/drawing/2014/main" id="{81B27A37-663C-FD9D-9A14-21A79331FDFB}"/>
              </a:ext>
            </a:extLst>
          </p:cNvPr>
          <p:cNvSpPr txBox="1">
            <a:spLocks/>
          </p:cNvSpPr>
          <p:nvPr/>
        </p:nvSpPr>
        <p:spPr>
          <a:xfrm>
            <a:off x="1212693" y="1478617"/>
            <a:ext cx="8793126" cy="293458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baseline="0">
                <a:solidFill>
                  <a:schemeClr val="tx1"/>
                </a:solidFill>
                <a:latin typeface="Calibri Light" panose="020F0302020204030204" pitchFamily="34" charset="0"/>
                <a:ea typeface="+mj-ea"/>
                <a:cs typeface="Calibri Light" panose="020F0302020204030204" pitchFamily="34" charset="0"/>
              </a:defRPr>
            </a:lvl1pPr>
          </a:lstStyle>
          <a:p>
            <a:pPr algn="ctr"/>
            <a:r>
              <a:rPr lang="en-US"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Тема</a:t>
            </a:r>
            <a:r>
              <a:rPr lang="ru-RU"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 </a:t>
            </a:r>
            <a:r>
              <a:rPr lang="en-US"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ВЕЩЕСТВА И ХИМИЧНИ РЕАКЦИИ</a:t>
            </a:r>
            <a:br>
              <a:rPr lang="en-US"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br>
            <a:br>
              <a:rPr lang="ru-RU"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br>
            <a:r>
              <a:rPr lang="en-US"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Урок</a:t>
            </a:r>
            <a:r>
              <a:rPr lang="ru-RU"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 </a:t>
            </a:r>
            <a:r>
              <a:rPr lang="bg-BG" sz="22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t>ЖЕЛЕЗНИЯТ ЧОВЕК</a:t>
            </a:r>
            <a:br>
              <a:rPr lang="en-US" sz="18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br>
            <a:br>
              <a:rPr lang="bg-BG" sz="1800" b="1" kern="0" cap="none" dirty="0">
                <a:solidFill>
                  <a:srgbClr val="2F5496"/>
                </a:solidFill>
                <a:latin typeface="Calibri" panose="020F0502020204030204" pitchFamily="34" charset="0"/>
                <a:ea typeface="Times New Roman" panose="02020603050405020304" pitchFamily="18" charset="0"/>
                <a:cs typeface="Calibri" panose="020F0502020204030204" pitchFamily="34" charset="0"/>
              </a:rPr>
            </a:br>
            <a:endParaRPr lang="en-US" sz="1600" dirty="0"/>
          </a:p>
        </p:txBody>
      </p:sp>
    </p:spTree>
    <p:extLst>
      <p:ext uri="{BB962C8B-B14F-4D97-AF65-F5344CB8AC3E}">
        <p14:creationId xmlns:p14="http://schemas.microsoft.com/office/powerpoint/2010/main" val="375427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2" name="Rectangle 1"/>
          <p:cNvSpPr/>
          <p:nvPr/>
        </p:nvSpPr>
        <p:spPr>
          <a:xfrm>
            <a:off x="1141412" y="1605315"/>
            <a:ext cx="2449453" cy="369332"/>
          </a:xfrm>
          <a:prstGeom prst="rect">
            <a:avLst/>
          </a:prstGeom>
        </p:spPr>
        <p:txBody>
          <a:bodyPr wrap="none">
            <a:spAutoFit/>
          </a:bodyPr>
          <a:lstStyle/>
          <a:p>
            <a:r>
              <a:rPr lang="bg-BG" b="1" dirty="0">
                <a:solidFill>
                  <a:srgbClr val="085E97"/>
                </a:solidFill>
                <a:latin typeface="Calibri" panose="020F0502020204030204" pitchFamily="34" charset="0"/>
                <a:ea typeface="Calibri" panose="020F0502020204030204" pitchFamily="34" charset="0"/>
                <a:cs typeface="Times New Roman" panose="02020603050405020304" pitchFamily="18" charset="0"/>
              </a:rPr>
              <a:t>Въглеродната стомана</a:t>
            </a:r>
            <a:endParaRPr lang="bg-BG" dirty="0">
              <a:solidFill>
                <a:srgbClr val="085E97"/>
              </a:solidFill>
            </a:endParaRPr>
          </a:p>
        </p:txBody>
      </p:sp>
      <p:sp>
        <p:nvSpPr>
          <p:cNvPr id="3" name="Rectangle 2"/>
          <p:cNvSpPr/>
          <p:nvPr/>
        </p:nvSpPr>
        <p:spPr>
          <a:xfrm>
            <a:off x="1141413" y="2150564"/>
            <a:ext cx="3844656" cy="2585323"/>
          </a:xfrm>
          <a:prstGeom prst="rect">
            <a:avLst/>
          </a:prstGeom>
        </p:spPr>
        <p:txBody>
          <a:bodyPr wrap="square">
            <a:spAutoFit/>
          </a:bodyPr>
          <a:lstStyle/>
          <a:p>
            <a:r>
              <a:rPr lang="bg-BG" dirty="0">
                <a:latin typeface="Calibri" panose="020F0502020204030204" pitchFamily="34" charset="0"/>
                <a:ea typeface="Calibri" panose="020F0502020204030204" pitchFamily="34" charset="0"/>
                <a:cs typeface="Times New Roman" panose="02020603050405020304" pitchFamily="18" charset="0"/>
              </a:rPr>
              <a:t>Най-често се използва за:</a:t>
            </a:r>
          </a:p>
          <a:p>
            <a:pPr marL="285750" indent="-285750">
              <a:buFont typeface="Arial" panose="020B0604020202020204" pitchFamily="34" charset="0"/>
              <a:buChar char="•"/>
            </a:pPr>
            <a:r>
              <a:rPr lang="bg-BG" dirty="0">
                <a:latin typeface="Calibri" panose="020F0502020204030204" pitchFamily="34" charset="0"/>
                <a:ea typeface="Calibri" panose="020F0502020204030204" pitchFamily="34" charset="0"/>
                <a:cs typeface="Times New Roman" panose="02020603050405020304" pitchFamily="18" charset="0"/>
              </a:rPr>
              <a:t>армировки, греди и профили в строителството</a:t>
            </a:r>
          </a:p>
          <a:p>
            <a:pPr marL="285750" indent="-285750">
              <a:buFont typeface="Arial" panose="020B0604020202020204" pitchFamily="34" charset="0"/>
              <a:buChar char="•"/>
            </a:pPr>
            <a:r>
              <a:rPr lang="bg-BG" dirty="0">
                <a:latin typeface="Calibri" panose="020F0502020204030204" pitchFamily="34" charset="0"/>
                <a:ea typeface="Calibri" panose="020F0502020204030204" pitchFamily="34" charset="0"/>
                <a:cs typeface="Times New Roman" panose="02020603050405020304" pitchFamily="18" charset="0"/>
              </a:rPr>
              <a:t>в машиностроенето – зъбни колела, валове</a:t>
            </a:r>
          </a:p>
          <a:p>
            <a:pPr marL="285750" indent="-285750">
              <a:buFont typeface="Arial" panose="020B0604020202020204" pitchFamily="34" charset="0"/>
              <a:buChar char="•"/>
            </a:pPr>
            <a:r>
              <a:rPr lang="bg-BG" dirty="0">
                <a:latin typeface="Calibri" panose="020F0502020204030204" pitchFamily="34" charset="0"/>
                <a:ea typeface="Calibri" panose="020F0502020204030204" pitchFamily="34" charset="0"/>
                <a:cs typeface="Times New Roman" panose="02020603050405020304" pitchFamily="18" charset="0"/>
              </a:rPr>
              <a:t>в селското стопанство – плугове, инструменти</a:t>
            </a:r>
          </a:p>
          <a:p>
            <a:pPr marL="285750" indent="-285750">
              <a:buFont typeface="Arial" panose="020B0604020202020204" pitchFamily="34" charset="0"/>
              <a:buChar char="•"/>
            </a:pPr>
            <a:r>
              <a:rPr lang="bg-BG" dirty="0">
                <a:latin typeface="Calibri" panose="020F0502020204030204" pitchFamily="34" charset="0"/>
                <a:ea typeface="Calibri" panose="020F0502020204030204" pitchFamily="34" charset="0"/>
                <a:cs typeface="Times New Roman" panose="02020603050405020304" pitchFamily="18" charset="0"/>
              </a:rPr>
              <a:t>в бита – тръби, радиатори, прибори за готвене и др.</a:t>
            </a:r>
            <a:endParaRPr lang="bg-BG"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94643" y="1346501"/>
            <a:ext cx="3835666" cy="2558389"/>
          </a:xfrm>
          <a:prstGeom prst="rect">
            <a:avLst/>
          </a:prstGeom>
        </p:spPr>
      </p:pic>
      <p:pic>
        <p:nvPicPr>
          <p:cNvPr id="27" name="Picture 2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74373" y="4043486"/>
            <a:ext cx="2755936" cy="1860257"/>
          </a:xfrm>
          <a:prstGeom prst="rect">
            <a:avLst/>
          </a:prstGeom>
        </p:spPr>
      </p:pic>
      <p:pic>
        <p:nvPicPr>
          <p:cNvPr id="28" name="Picture 2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313499" y="4043486"/>
            <a:ext cx="2818335" cy="1879829"/>
          </a:xfrm>
          <a:prstGeom prst="rect">
            <a:avLst/>
          </a:prstGeom>
        </p:spPr>
      </p:pic>
      <p:sp>
        <p:nvSpPr>
          <p:cNvPr id="8" name="TextBox 7"/>
          <p:cNvSpPr txBox="1"/>
          <p:nvPr/>
        </p:nvSpPr>
        <p:spPr>
          <a:xfrm>
            <a:off x="8864811" y="5912492"/>
            <a:ext cx="2119491" cy="246221"/>
          </a:xfrm>
          <a:prstGeom prst="rect">
            <a:avLst/>
          </a:prstGeom>
          <a:noFill/>
        </p:spPr>
        <p:txBody>
          <a:bodyPr wrap="none" rtlCol="0">
            <a:spAutoFit/>
          </a:bodyPr>
          <a:lstStyle/>
          <a:p>
            <a:pPr algn="r"/>
            <a:r>
              <a:rPr lang="bg-BG" sz="1000" i="1" dirty="0">
                <a:solidFill>
                  <a:schemeClr val="tx2">
                    <a:lumMod val="75000"/>
                  </a:schemeClr>
                </a:solidFill>
              </a:rPr>
              <a:t>Източник: </a:t>
            </a:r>
            <a:r>
              <a:rPr lang="en-US" sz="1000" i="1" dirty="0">
                <a:solidFill>
                  <a:schemeClr val="tx2">
                    <a:lumMod val="75000"/>
                  </a:schemeClr>
                </a:solidFill>
              </a:rPr>
              <a:t>https://depositphotos.com</a:t>
            </a:r>
            <a:endParaRPr lang="bg-BG" sz="1000" i="1" dirty="0">
              <a:solidFill>
                <a:schemeClr val="tx2">
                  <a:lumMod val="75000"/>
                </a:schemeClr>
              </a:solidFill>
            </a:endParaRPr>
          </a:p>
        </p:txBody>
      </p:sp>
    </p:spTree>
    <p:extLst>
      <p:ext uri="{BB962C8B-B14F-4D97-AF65-F5344CB8AC3E}">
        <p14:creationId xmlns:p14="http://schemas.microsoft.com/office/powerpoint/2010/main" val="82127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2" name="Rectangle 1"/>
          <p:cNvSpPr/>
          <p:nvPr/>
        </p:nvSpPr>
        <p:spPr>
          <a:xfrm>
            <a:off x="1141412" y="1721361"/>
            <a:ext cx="2216184" cy="369332"/>
          </a:xfrm>
          <a:prstGeom prst="rect">
            <a:avLst/>
          </a:prstGeom>
        </p:spPr>
        <p:txBody>
          <a:bodyPr wrap="none">
            <a:spAutoFit/>
          </a:bodyPr>
          <a:lstStyle/>
          <a:p>
            <a:r>
              <a:rPr lang="bg-BG" b="1" dirty="0">
                <a:solidFill>
                  <a:srgbClr val="085E97"/>
                </a:solidFill>
                <a:latin typeface="Calibri" panose="020F0502020204030204" pitchFamily="34" charset="0"/>
                <a:ea typeface="Calibri" panose="020F0502020204030204" pitchFamily="34" charset="0"/>
                <a:cs typeface="Times New Roman" panose="02020603050405020304" pitchFamily="18" charset="0"/>
              </a:rPr>
              <a:t>Легираната стомана</a:t>
            </a:r>
            <a:endParaRPr lang="bg-BG" dirty="0">
              <a:solidFill>
                <a:srgbClr val="085E97"/>
              </a:solidFill>
            </a:endParaRPr>
          </a:p>
        </p:txBody>
      </p:sp>
      <p:sp>
        <p:nvSpPr>
          <p:cNvPr id="3" name="Rectangle 2"/>
          <p:cNvSpPr/>
          <p:nvPr/>
        </p:nvSpPr>
        <p:spPr>
          <a:xfrm>
            <a:off x="1141412" y="2410761"/>
            <a:ext cx="3401833" cy="1754326"/>
          </a:xfrm>
          <a:prstGeom prst="rect">
            <a:avLst/>
          </a:prstGeom>
        </p:spPr>
        <p:txBody>
          <a:bodyPr wrap="square">
            <a:spAutoFit/>
          </a:bodyPr>
          <a:lstStyle/>
          <a:p>
            <a:r>
              <a:rPr lang="bg-BG" dirty="0">
                <a:latin typeface="Calibri" panose="020F0502020204030204" pitchFamily="34" charset="0"/>
                <a:ea typeface="Calibri" panose="020F0502020204030204" pitchFamily="34" charset="0"/>
                <a:cs typeface="Times New Roman" panose="02020603050405020304" pitchFamily="18" charset="0"/>
              </a:rPr>
              <a:t>Легираните стомани се използват в различни приложения, включително инструменти, автомобилни части, машини, корпуси на кораби и др.</a:t>
            </a:r>
            <a:endParaRPr lang="bg-BG"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78482" y="1235261"/>
            <a:ext cx="3623072" cy="2416588"/>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0820" y="3781936"/>
            <a:ext cx="3093260" cy="2049787"/>
          </a:xfrm>
          <a:prstGeom prst="rect">
            <a:avLst/>
          </a:prstGeom>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88720" y="3785478"/>
            <a:ext cx="1312832" cy="2080558"/>
          </a:xfrm>
          <a:prstGeom prst="rect">
            <a:avLst/>
          </a:prstGeom>
        </p:spPr>
      </p:pic>
      <p:sp>
        <p:nvSpPr>
          <p:cNvPr id="8" name="TextBox 7"/>
          <p:cNvSpPr txBox="1"/>
          <p:nvPr/>
        </p:nvSpPr>
        <p:spPr>
          <a:xfrm>
            <a:off x="8864811" y="5912492"/>
            <a:ext cx="2119491" cy="246221"/>
          </a:xfrm>
          <a:prstGeom prst="rect">
            <a:avLst/>
          </a:prstGeom>
          <a:noFill/>
        </p:spPr>
        <p:txBody>
          <a:bodyPr wrap="none" rtlCol="0">
            <a:spAutoFit/>
          </a:bodyPr>
          <a:lstStyle/>
          <a:p>
            <a:pPr algn="r"/>
            <a:r>
              <a:rPr lang="bg-BG" sz="1000" i="1" dirty="0">
                <a:solidFill>
                  <a:schemeClr val="tx2">
                    <a:lumMod val="75000"/>
                  </a:schemeClr>
                </a:solidFill>
              </a:rPr>
              <a:t>Източник: </a:t>
            </a:r>
            <a:r>
              <a:rPr lang="en-US" sz="1000" i="1" dirty="0">
                <a:solidFill>
                  <a:schemeClr val="tx2">
                    <a:lumMod val="75000"/>
                  </a:schemeClr>
                </a:solidFill>
              </a:rPr>
              <a:t>https://depositphotos.com</a:t>
            </a:r>
            <a:endParaRPr lang="bg-BG" sz="1000" i="1" dirty="0">
              <a:solidFill>
                <a:schemeClr val="tx2">
                  <a:lumMod val="75000"/>
                </a:schemeClr>
              </a:solidFill>
            </a:endParaRPr>
          </a:p>
        </p:txBody>
      </p:sp>
    </p:spTree>
    <p:extLst>
      <p:ext uri="{BB962C8B-B14F-4D97-AF65-F5344CB8AC3E}">
        <p14:creationId xmlns:p14="http://schemas.microsoft.com/office/powerpoint/2010/main" val="398306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61782" y="3575847"/>
            <a:ext cx="3812874" cy="2543187"/>
          </a:xfrm>
          <a:prstGeom prst="rect">
            <a:avLst/>
          </a:prstGeom>
        </p:spPr>
      </p:pic>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2" name="Rectangle 1"/>
          <p:cNvSpPr/>
          <p:nvPr/>
        </p:nvSpPr>
        <p:spPr>
          <a:xfrm>
            <a:off x="1141412" y="1938870"/>
            <a:ext cx="2586862" cy="369332"/>
          </a:xfrm>
          <a:prstGeom prst="rect">
            <a:avLst/>
          </a:prstGeom>
        </p:spPr>
        <p:txBody>
          <a:bodyPr wrap="none">
            <a:spAutoFit/>
          </a:bodyPr>
          <a:lstStyle/>
          <a:p>
            <a:r>
              <a:rPr lang="bg-BG" b="1" dirty="0">
                <a:solidFill>
                  <a:srgbClr val="085E97"/>
                </a:solidFill>
                <a:latin typeface="Calibri" panose="020F0502020204030204" pitchFamily="34" charset="0"/>
                <a:ea typeface="Calibri" panose="020F0502020204030204" pitchFamily="34" charset="0"/>
                <a:cs typeface="Times New Roman" panose="02020603050405020304" pitchFamily="18" charset="0"/>
              </a:rPr>
              <a:t>Неръждаемата стомана</a:t>
            </a:r>
            <a:endParaRPr lang="bg-BG" dirty="0">
              <a:solidFill>
                <a:srgbClr val="085E97"/>
              </a:solidFill>
            </a:endParaRPr>
          </a:p>
        </p:txBody>
      </p:sp>
      <p:sp>
        <p:nvSpPr>
          <p:cNvPr id="3" name="Rectangle 2"/>
          <p:cNvSpPr/>
          <p:nvPr/>
        </p:nvSpPr>
        <p:spPr>
          <a:xfrm>
            <a:off x="1141412" y="2719568"/>
            <a:ext cx="3154543" cy="2031325"/>
          </a:xfrm>
          <a:prstGeom prst="rect">
            <a:avLst/>
          </a:prstGeom>
        </p:spPr>
        <p:txBody>
          <a:bodyPr wrap="square">
            <a:spAutoFit/>
          </a:bodyPr>
          <a:lstStyle/>
          <a:p>
            <a:r>
              <a:rPr lang="bg-BG" dirty="0">
                <a:latin typeface="Calibri" panose="020F0502020204030204" pitchFamily="34" charset="0"/>
                <a:ea typeface="Calibri" panose="020F0502020204030204" pitchFamily="34" charset="0"/>
                <a:cs typeface="Times New Roman" panose="02020603050405020304" pitchFamily="18" charset="0"/>
              </a:rPr>
              <a:t>Намира широко приложение, като например в хранително-вкусовата промишленост и медицината – за кухненски уреди, прибори за хранене и хирургически инструменти, импланти и много други.</a:t>
            </a:r>
            <a:endParaRPr lang="bg-BG"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7165699" y="2856840"/>
            <a:ext cx="4162110" cy="3262194"/>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68219" y="1037944"/>
            <a:ext cx="3048000" cy="2237232"/>
          </a:xfrm>
          <a:prstGeom prst="rect">
            <a:avLst/>
          </a:prstGeom>
        </p:spPr>
      </p:pic>
      <p:sp>
        <p:nvSpPr>
          <p:cNvPr id="8" name="TextBox 7"/>
          <p:cNvSpPr txBox="1"/>
          <p:nvPr/>
        </p:nvSpPr>
        <p:spPr>
          <a:xfrm>
            <a:off x="8864811" y="5912492"/>
            <a:ext cx="2119491" cy="246221"/>
          </a:xfrm>
          <a:prstGeom prst="rect">
            <a:avLst/>
          </a:prstGeom>
          <a:noFill/>
        </p:spPr>
        <p:txBody>
          <a:bodyPr wrap="none" rtlCol="0">
            <a:spAutoFit/>
          </a:bodyPr>
          <a:lstStyle/>
          <a:p>
            <a:pPr algn="r"/>
            <a:r>
              <a:rPr lang="bg-BG" sz="1000" i="1" dirty="0">
                <a:solidFill>
                  <a:schemeClr val="tx2">
                    <a:lumMod val="75000"/>
                  </a:schemeClr>
                </a:solidFill>
              </a:rPr>
              <a:t>Източник: </a:t>
            </a:r>
            <a:r>
              <a:rPr lang="en-US" sz="1000" i="1" dirty="0">
                <a:solidFill>
                  <a:schemeClr val="tx2">
                    <a:lumMod val="75000"/>
                  </a:schemeClr>
                </a:solidFill>
              </a:rPr>
              <a:t>https://depositphotos.com</a:t>
            </a:r>
            <a:endParaRPr lang="bg-BG" sz="1000" i="1" dirty="0">
              <a:solidFill>
                <a:schemeClr val="tx2">
                  <a:lumMod val="75000"/>
                </a:schemeClr>
              </a:solidFill>
            </a:endParaRPr>
          </a:p>
        </p:txBody>
      </p:sp>
    </p:spTree>
    <p:extLst>
      <p:ext uri="{BB962C8B-B14F-4D97-AF65-F5344CB8AC3E}">
        <p14:creationId xmlns:p14="http://schemas.microsoft.com/office/powerpoint/2010/main" val="235229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2" name="Rectangle 1"/>
          <p:cNvSpPr/>
          <p:nvPr/>
        </p:nvSpPr>
        <p:spPr>
          <a:xfrm>
            <a:off x="1141412" y="1651323"/>
            <a:ext cx="1140056" cy="369332"/>
          </a:xfrm>
          <a:prstGeom prst="rect">
            <a:avLst/>
          </a:prstGeom>
        </p:spPr>
        <p:txBody>
          <a:bodyPr wrap="none">
            <a:spAutoFit/>
          </a:bodyPr>
          <a:lstStyle/>
          <a:p>
            <a:r>
              <a:rPr lang="bg-BG" b="1" dirty="0">
                <a:solidFill>
                  <a:srgbClr val="085E97"/>
                </a:solidFill>
                <a:latin typeface="Calibri" panose="020F0502020204030204" pitchFamily="34" charset="0"/>
                <a:ea typeface="Calibri" panose="020F0502020204030204" pitchFamily="34" charset="0"/>
                <a:cs typeface="Times New Roman" panose="02020603050405020304" pitchFamily="18" charset="0"/>
              </a:rPr>
              <a:t>Сив чугун</a:t>
            </a:r>
            <a:endParaRPr lang="bg-BG" dirty="0">
              <a:solidFill>
                <a:srgbClr val="085E97"/>
              </a:solidFill>
            </a:endParaRPr>
          </a:p>
        </p:txBody>
      </p:sp>
      <p:sp>
        <p:nvSpPr>
          <p:cNvPr id="3" name="Rectangle 2"/>
          <p:cNvSpPr/>
          <p:nvPr/>
        </p:nvSpPr>
        <p:spPr>
          <a:xfrm>
            <a:off x="1141413" y="2208688"/>
            <a:ext cx="3309818" cy="923330"/>
          </a:xfrm>
          <a:prstGeom prst="rect">
            <a:avLst/>
          </a:prstGeom>
        </p:spPr>
        <p:txBody>
          <a:bodyPr wrap="square">
            <a:spAutoFit/>
          </a:bodyPr>
          <a:lstStyle/>
          <a:p>
            <a:r>
              <a:rPr lang="bg-BG" dirty="0">
                <a:latin typeface="Calibri" panose="020F0502020204030204" pitchFamily="34" charset="0"/>
                <a:ea typeface="Calibri" panose="020F0502020204030204" pitchFamily="34" charset="0"/>
                <a:cs typeface="Times New Roman" panose="02020603050405020304" pitchFamily="18" charset="0"/>
              </a:rPr>
              <a:t>Добре се обработва с режещи инструменти. Използва се главно в машиностроенето.</a:t>
            </a:r>
            <a:endParaRPr lang="bg-BG" dirty="0"/>
          </a:p>
        </p:txBody>
      </p:sp>
      <p:pic>
        <p:nvPicPr>
          <p:cNvPr id="7" name="Картина 6" descr="Картина, която съдържа тръба, метал, инструмент, Железарски изделия за бита">
            <a:extLst>
              <a:ext uri="{FF2B5EF4-FFF2-40B4-BE49-F238E27FC236}">
                <a16:creationId xmlns:a16="http://schemas.microsoft.com/office/drawing/2014/main" id="{A9698BCA-7DE1-13E7-F2CF-26675CA883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97877" y="1486250"/>
            <a:ext cx="6295201" cy="4196800"/>
          </a:xfrm>
          <a:prstGeom prst="rect">
            <a:avLst/>
          </a:prstGeom>
        </p:spPr>
      </p:pic>
      <p:sp>
        <p:nvSpPr>
          <p:cNvPr id="8" name="TextBox 7"/>
          <p:cNvSpPr txBox="1"/>
          <p:nvPr/>
        </p:nvSpPr>
        <p:spPr>
          <a:xfrm>
            <a:off x="8197702" y="5993261"/>
            <a:ext cx="2916183" cy="246221"/>
          </a:xfrm>
          <a:prstGeom prst="rect">
            <a:avLst/>
          </a:prstGeom>
          <a:noFill/>
        </p:spPr>
        <p:txBody>
          <a:bodyPr wrap="none" rtlCol="0">
            <a:spAutoFit/>
          </a:bodyPr>
          <a:lstStyle/>
          <a:p>
            <a:pPr algn="r"/>
            <a:r>
              <a:rPr lang="bg-BG" sz="1000" i="1" dirty="0">
                <a:solidFill>
                  <a:schemeClr val="tx2">
                    <a:lumMod val="75000"/>
                  </a:schemeClr>
                </a:solidFill>
              </a:rPr>
              <a:t>Източник: </a:t>
            </a:r>
            <a:r>
              <a:rPr lang="bg-BG" sz="1000" dirty="0">
                <a:solidFill>
                  <a:schemeClr val="tx2">
                    <a:lumMod val="75000"/>
                  </a:schemeClr>
                </a:solidFill>
              </a:rPr>
              <a:t>https://pxhere.com/bg/photo/1633713</a:t>
            </a:r>
          </a:p>
        </p:txBody>
      </p:sp>
    </p:spTree>
    <p:extLst>
      <p:ext uri="{BB962C8B-B14F-4D97-AF65-F5344CB8AC3E}">
        <p14:creationId xmlns:p14="http://schemas.microsoft.com/office/powerpoint/2010/main" val="162990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2" name="Rectangle 1"/>
          <p:cNvSpPr/>
          <p:nvPr/>
        </p:nvSpPr>
        <p:spPr>
          <a:xfrm>
            <a:off x="1141412" y="1605315"/>
            <a:ext cx="1141659" cy="369332"/>
          </a:xfrm>
          <a:prstGeom prst="rect">
            <a:avLst/>
          </a:prstGeom>
        </p:spPr>
        <p:txBody>
          <a:bodyPr wrap="none">
            <a:spAutoFit/>
          </a:bodyPr>
          <a:lstStyle/>
          <a:p>
            <a:r>
              <a:rPr lang="bg-BG" b="1" dirty="0">
                <a:solidFill>
                  <a:srgbClr val="085E97"/>
                </a:solidFill>
                <a:latin typeface="Calibri" panose="020F0502020204030204" pitchFamily="34" charset="0"/>
                <a:ea typeface="Calibri" panose="020F0502020204030204" pitchFamily="34" charset="0"/>
                <a:cs typeface="Times New Roman" panose="02020603050405020304" pitchFamily="18" charset="0"/>
              </a:rPr>
              <a:t>Бял чугун</a:t>
            </a:r>
            <a:endParaRPr lang="bg-BG" dirty="0">
              <a:solidFill>
                <a:srgbClr val="085E97"/>
              </a:solidFill>
            </a:endParaRPr>
          </a:p>
        </p:txBody>
      </p:sp>
      <p:sp>
        <p:nvSpPr>
          <p:cNvPr id="3" name="Rectangle 2"/>
          <p:cNvSpPr/>
          <p:nvPr/>
        </p:nvSpPr>
        <p:spPr>
          <a:xfrm>
            <a:off x="1141412" y="2115904"/>
            <a:ext cx="2521940" cy="1857368"/>
          </a:xfrm>
          <a:prstGeom prst="rect">
            <a:avLst/>
          </a:prstGeom>
        </p:spPr>
        <p:txBody>
          <a:bodyPr wrap="square">
            <a:spAutoFit/>
          </a:bodyPr>
          <a:lstStyle/>
          <a:p>
            <a:pPr lvl="0">
              <a:lnSpc>
                <a:spcPct val="107000"/>
              </a:lnSpc>
              <a:spcAft>
                <a:spcPts val="800"/>
              </a:spcAft>
            </a:pPr>
            <a:r>
              <a:rPr lang="bg-BG" dirty="0">
                <a:latin typeface="Calibri" panose="020F0502020204030204" pitchFamily="34" charset="0"/>
                <a:ea typeface="Calibri" panose="020F0502020204030204" pitchFamily="34" charset="0"/>
                <a:cs typeface="Times New Roman" panose="02020603050405020304" pitchFamily="18" charset="0"/>
              </a:rPr>
              <a:t>Използва се преди всичко за режещи инструменти като свредла, фрези, резци, за железопътни колела, помпи и др. </a:t>
            </a: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44970" y="1288909"/>
            <a:ext cx="3083930" cy="4623583"/>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32395" y="3838177"/>
            <a:ext cx="3048000" cy="2033016"/>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35443" y="1517728"/>
            <a:ext cx="3044952" cy="2026920"/>
          </a:xfrm>
          <a:prstGeom prst="rect">
            <a:avLst/>
          </a:prstGeom>
        </p:spPr>
      </p:pic>
      <p:sp>
        <p:nvSpPr>
          <p:cNvPr id="8" name="TextBox 7"/>
          <p:cNvSpPr txBox="1"/>
          <p:nvPr/>
        </p:nvSpPr>
        <p:spPr>
          <a:xfrm>
            <a:off x="8864811" y="5912492"/>
            <a:ext cx="2119491" cy="246221"/>
          </a:xfrm>
          <a:prstGeom prst="rect">
            <a:avLst/>
          </a:prstGeom>
          <a:noFill/>
        </p:spPr>
        <p:txBody>
          <a:bodyPr wrap="none" rtlCol="0">
            <a:spAutoFit/>
          </a:bodyPr>
          <a:lstStyle/>
          <a:p>
            <a:pPr algn="r"/>
            <a:r>
              <a:rPr lang="bg-BG" sz="1000" i="1" dirty="0">
                <a:solidFill>
                  <a:schemeClr val="tx2">
                    <a:lumMod val="75000"/>
                  </a:schemeClr>
                </a:solidFill>
              </a:rPr>
              <a:t>Източник: </a:t>
            </a:r>
            <a:r>
              <a:rPr lang="en-US" sz="1000" i="1" dirty="0">
                <a:solidFill>
                  <a:schemeClr val="tx2">
                    <a:lumMod val="75000"/>
                  </a:schemeClr>
                </a:solidFill>
              </a:rPr>
              <a:t>https://depositphotos.com</a:t>
            </a:r>
            <a:endParaRPr lang="bg-BG" sz="1000" i="1" dirty="0">
              <a:solidFill>
                <a:schemeClr val="tx2">
                  <a:lumMod val="75000"/>
                </a:schemeClr>
              </a:solidFill>
            </a:endParaRPr>
          </a:p>
        </p:txBody>
      </p:sp>
    </p:spTree>
    <p:extLst>
      <p:ext uri="{BB962C8B-B14F-4D97-AF65-F5344CB8AC3E}">
        <p14:creationId xmlns:p14="http://schemas.microsoft.com/office/powerpoint/2010/main" val="193109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B23D446B-A082-D5AD-30DE-B4BB2E6EC30A}"/>
              </a:ext>
            </a:extLst>
          </p:cNvPr>
          <p:cNvSpPr txBox="1">
            <a:spLocks/>
          </p:cNvSpPr>
          <p:nvPr/>
        </p:nvSpPr>
        <p:spPr>
          <a:xfrm>
            <a:off x="1141412" y="6239482"/>
            <a:ext cx="7904668" cy="365124"/>
          </a:xfrm>
          <a:prstGeom prst="rect">
            <a:avLst/>
          </a:prstGeom>
        </p:spPr>
        <p:txBody>
          <a:bodyPr vert="horz" lIns="91440" tIns="45720" rIns="91440" bIns="45720" rtlCol="0" anchor="ctr"/>
          <a:lstStyle>
            <a:defPPr>
              <a:defRPr lang="en-US"/>
            </a:defPPr>
            <a:lvl1pPr marL="0" algn="just" defTabSz="914400" rtl="0" eaLnBrk="1" latinLnBrk="0" hangingPunct="1">
              <a:defRPr sz="800" kern="1200" cap="all" baseline="0">
                <a:solidFill>
                  <a:schemeClr val="bg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GB" dirty="0">
                <a:solidFill>
                  <a:schemeClr val="tx1"/>
                </a:solidFill>
                <a:ea typeface="Calibri" panose="020F0502020204030204" pitchFamily="34" charset="0"/>
              </a:rPr>
              <a:t>Настоящият материал е създаден в рамките на проекта We Teach DATA, осъществен с финансовата подкрепа на Европейската комисия. Материалът отразява единствено възгледите на авторите и Комисията не носи отговорност за използването на съдържащата се в него информация.</a:t>
            </a:r>
            <a:endParaRPr lang="en-GB" dirty="0">
              <a:solidFill>
                <a:schemeClr val="tx1"/>
              </a:solidFill>
            </a:endParaRPr>
          </a:p>
        </p:txBody>
      </p:sp>
      <p:sp>
        <p:nvSpPr>
          <p:cNvPr id="2" name="Rectangle 1"/>
          <p:cNvSpPr/>
          <p:nvPr/>
        </p:nvSpPr>
        <p:spPr>
          <a:xfrm>
            <a:off x="1141412" y="1651323"/>
            <a:ext cx="1956882" cy="369332"/>
          </a:xfrm>
          <a:prstGeom prst="rect">
            <a:avLst/>
          </a:prstGeom>
        </p:spPr>
        <p:txBody>
          <a:bodyPr wrap="none">
            <a:spAutoFit/>
          </a:bodyPr>
          <a:lstStyle/>
          <a:p>
            <a:r>
              <a:rPr lang="bg-BG" b="1" dirty="0">
                <a:solidFill>
                  <a:srgbClr val="085E97"/>
                </a:solidFill>
                <a:latin typeface="Calibri" panose="020F0502020204030204" pitchFamily="34" charset="0"/>
                <a:cs typeface="Calibri" panose="020F0502020204030204" pitchFamily="34" charset="0"/>
              </a:rPr>
              <a:t>Дуктилният </a:t>
            </a:r>
            <a:r>
              <a:rPr lang="bg-BG" b="1" dirty="0">
                <a:solidFill>
                  <a:srgbClr val="085E97"/>
                </a:solidFill>
                <a:latin typeface="Calibri" panose="020F0502020204030204" pitchFamily="34" charset="0"/>
                <a:ea typeface="Calibri" panose="020F0502020204030204" pitchFamily="34" charset="0"/>
                <a:cs typeface="Calibri" panose="020F0502020204030204" pitchFamily="34" charset="0"/>
              </a:rPr>
              <a:t>чугун</a:t>
            </a:r>
            <a:endParaRPr lang="bg-BG" dirty="0">
              <a:solidFill>
                <a:srgbClr val="085E97"/>
              </a:solidFill>
              <a:latin typeface="Calibri" panose="020F0502020204030204" pitchFamily="34" charset="0"/>
              <a:cs typeface="Calibri" panose="020F0502020204030204" pitchFamily="34" charset="0"/>
            </a:endParaRPr>
          </a:p>
        </p:txBody>
      </p:sp>
      <p:sp>
        <p:nvSpPr>
          <p:cNvPr id="3" name="Rectangle 2"/>
          <p:cNvSpPr/>
          <p:nvPr/>
        </p:nvSpPr>
        <p:spPr>
          <a:xfrm>
            <a:off x="1141413" y="2208688"/>
            <a:ext cx="3246558" cy="1477328"/>
          </a:xfrm>
          <a:prstGeom prst="rect">
            <a:avLst/>
          </a:prstGeom>
        </p:spPr>
        <p:txBody>
          <a:bodyPr wrap="square">
            <a:spAutoFit/>
          </a:bodyPr>
          <a:lstStyle/>
          <a:p>
            <a:pPr lvl="0"/>
            <a:r>
              <a:rPr lang="bg-BG" dirty="0">
                <a:latin typeface="Calibri" panose="020F0502020204030204" pitchFamily="34" charset="0"/>
                <a:cs typeface="Calibri" panose="020F0502020204030204" pitchFamily="34" charset="0"/>
              </a:rPr>
              <a:t>Използва се в широк спектър от приложения като автомобилна индустрия, строителство, машиностроене и селско стопанство.</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36302" y="1480026"/>
            <a:ext cx="3048000" cy="2033016"/>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36302" y="3696259"/>
            <a:ext cx="3048000" cy="2033016"/>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705795" y="3696259"/>
            <a:ext cx="3044952" cy="2026920"/>
          </a:xfrm>
          <a:prstGeom prst="rect">
            <a:avLst/>
          </a:prstGeom>
        </p:spPr>
      </p:pic>
      <p:pic>
        <p:nvPicPr>
          <p:cNvPr id="9" name="Картина 8">
            <a:extLst>
              <a:ext uri="{FF2B5EF4-FFF2-40B4-BE49-F238E27FC236}">
                <a16:creationId xmlns:a16="http://schemas.microsoft.com/office/drawing/2014/main" id="{A37878AB-7599-43DB-B9AD-198AC7EC12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8560" y="1466837"/>
            <a:ext cx="3072187" cy="2043004"/>
          </a:xfrm>
          <a:prstGeom prst="rect">
            <a:avLst/>
          </a:prstGeom>
        </p:spPr>
      </p:pic>
      <p:sp>
        <p:nvSpPr>
          <p:cNvPr id="8" name="TextBox 7"/>
          <p:cNvSpPr txBox="1"/>
          <p:nvPr/>
        </p:nvSpPr>
        <p:spPr>
          <a:xfrm>
            <a:off x="8864811" y="5912492"/>
            <a:ext cx="2119491" cy="246221"/>
          </a:xfrm>
          <a:prstGeom prst="rect">
            <a:avLst/>
          </a:prstGeom>
          <a:noFill/>
        </p:spPr>
        <p:txBody>
          <a:bodyPr wrap="none" rtlCol="0">
            <a:spAutoFit/>
          </a:bodyPr>
          <a:lstStyle/>
          <a:p>
            <a:pPr algn="r"/>
            <a:r>
              <a:rPr lang="bg-BG" sz="1000" i="1" dirty="0">
                <a:solidFill>
                  <a:schemeClr val="tx2">
                    <a:lumMod val="75000"/>
                  </a:schemeClr>
                </a:solidFill>
              </a:rPr>
              <a:t>Източник: </a:t>
            </a:r>
            <a:r>
              <a:rPr lang="en-US" sz="1000" i="1" dirty="0">
                <a:solidFill>
                  <a:schemeClr val="tx2">
                    <a:lumMod val="75000"/>
                  </a:schemeClr>
                </a:solidFill>
              </a:rPr>
              <a:t>https://depositphotos.com</a:t>
            </a:r>
            <a:endParaRPr lang="bg-BG" sz="1000" i="1" dirty="0">
              <a:solidFill>
                <a:schemeClr val="tx2">
                  <a:lumMod val="75000"/>
                </a:schemeClr>
              </a:solidFill>
            </a:endParaRPr>
          </a:p>
        </p:txBody>
      </p:sp>
    </p:spTree>
    <p:extLst>
      <p:ext uri="{BB962C8B-B14F-4D97-AF65-F5344CB8AC3E}">
        <p14:creationId xmlns:p14="http://schemas.microsoft.com/office/powerpoint/2010/main" val="2179637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WTD 1">
      <a:dk1>
        <a:srgbClr val="000000"/>
      </a:dk1>
      <a:lt1>
        <a:srgbClr val="FFFFFF"/>
      </a:lt1>
      <a:dk2>
        <a:srgbClr val="06619D"/>
      </a:dk2>
      <a:lt2>
        <a:srgbClr val="93DFF8"/>
      </a:lt2>
      <a:accent1>
        <a:srgbClr val="06619D"/>
      </a:accent1>
      <a:accent2>
        <a:srgbClr val="93DFF8"/>
      </a:accent2>
      <a:accent3>
        <a:srgbClr val="FFFF00"/>
      </a:accent3>
      <a:accent4>
        <a:srgbClr val="A5A5A5"/>
      </a:accent4>
      <a:accent5>
        <a:srgbClr val="A9FF00"/>
      </a:accent5>
      <a:accent6>
        <a:srgbClr val="EA00FB"/>
      </a:accent6>
      <a:hlink>
        <a:srgbClr val="A9FF00"/>
      </a:hlink>
      <a:folHlink>
        <a:srgbClr val="EA00F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9298</TotalTime>
  <Words>536</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Calibri</vt:lpstr>
      <vt:lpstr>Calibri Light</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features</dc:title>
  <dc:creator>Ecaterina Camenscic</dc:creator>
  <cp:keywords>, docId:73CC785CA28EEB93D97549908DE4E112</cp:keywords>
  <cp:lastModifiedBy>Letelina Krumova</cp:lastModifiedBy>
  <cp:revision>65</cp:revision>
  <dcterms:created xsi:type="dcterms:W3CDTF">2023-09-29T09:47:44Z</dcterms:created>
  <dcterms:modified xsi:type="dcterms:W3CDTF">2024-06-12T13:53:23Z</dcterms:modified>
</cp:coreProperties>
</file>