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3.jpg" ContentType="image/png"/>
  <Override PartName="/ppt/media/image14.jpg" ContentType="image/png"/>
  <Override PartName="/ppt/media/image15.jpg" ContentType="image/png"/>
  <Override PartName="/ppt/media/image16.jpg" ContentType="image/png"/>
  <Override PartName="/ppt/media/image17.jpg" ContentType="image/png"/>
  <Override PartName="/ppt/media/image1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32" r:id="rId2"/>
    <p:sldId id="355" r:id="rId3"/>
    <p:sldId id="358" r:id="rId4"/>
    <p:sldId id="346" r:id="rId5"/>
    <p:sldId id="359" r:id="rId6"/>
    <p:sldId id="336" r:id="rId7"/>
    <p:sldId id="400" r:id="rId8"/>
    <p:sldId id="348" r:id="rId9"/>
    <p:sldId id="401" r:id="rId10"/>
    <p:sldId id="352" r:id="rId11"/>
    <p:sldId id="402" r:id="rId12"/>
    <p:sldId id="353" r:id="rId13"/>
    <p:sldId id="403" r:id="rId14"/>
    <p:sldId id="343" r:id="rId15"/>
    <p:sldId id="404" r:id="rId16"/>
    <p:sldId id="344" r:id="rId17"/>
    <p:sldId id="405" r:id="rId18"/>
    <p:sldId id="349" r:id="rId19"/>
    <p:sldId id="406" r:id="rId20"/>
    <p:sldId id="350" r:id="rId21"/>
    <p:sldId id="407" r:id="rId22"/>
    <p:sldId id="345" r:id="rId23"/>
    <p:sldId id="408" r:id="rId24"/>
    <p:sldId id="356" r:id="rId25"/>
    <p:sldId id="409" r:id="rId26"/>
    <p:sldId id="3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2BB"/>
    <a:srgbClr val="085E97"/>
    <a:srgbClr val="1E2C37"/>
    <a:srgbClr val="D2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AA3E6-5B0F-460D-9167-53DA173FEAA8}"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Щракнете, за да редактирате стиловете на основния текст</a:t>
            </a:r>
          </a:p>
          <a:p>
            <a:pPr lvl="1"/>
            <a:r>
              <a:rPr lang="en-US"/>
              <a:t>Второ ниво</a:t>
            </a:r>
          </a:p>
          <a:p>
            <a:pPr lvl="2"/>
            <a:r>
              <a:rPr lang="en-US"/>
              <a:t>Трето ниво</a:t>
            </a:r>
          </a:p>
          <a:p>
            <a:pPr lvl="3"/>
            <a:r>
              <a:rPr lang="en-US"/>
              <a:t>Четвърто ниво</a:t>
            </a:r>
          </a:p>
          <a:p>
            <a:pPr lvl="4"/>
            <a:r>
              <a:rPr lang="en-US"/>
              <a:t>Пето ниво</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7A28B-84A6-4E33-9844-BB02DC0C8FB0}" type="slidenum">
              <a:rPr lang="en-US" smtClean="0"/>
              <a:t>‹#›</a:t>
            </a:fld>
            <a:endParaRPr lang="en-US"/>
          </a:p>
        </p:txBody>
      </p:sp>
    </p:spTree>
    <p:extLst>
      <p:ext uri="{BB962C8B-B14F-4D97-AF65-F5344CB8AC3E}">
        <p14:creationId xmlns:p14="http://schemas.microsoft.com/office/powerpoint/2010/main" val="3918622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tabLst>
                <a:tab pos="358775" algn="l"/>
              </a:tabLst>
              <a:defRPr sz="2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Footer Placeholder 4">
            <a:extLst>
              <a:ext uri="{FF2B5EF4-FFF2-40B4-BE49-F238E27FC236}">
                <a16:creationId xmlns:a16="http://schemas.microsoft.com/office/drawing/2014/main" id="{A6C94BBB-2328-30BD-3B0B-E15D7C10BCDD}"/>
              </a:ext>
            </a:extLst>
          </p:cNvPr>
          <p:cNvSpPr>
            <a:spLocks noGrp="1"/>
          </p:cNvSpPr>
          <p:nvPr>
            <p:ph type="ftr" sz="quarter" idx="11"/>
          </p:nvPr>
        </p:nvSpPr>
        <p:spPr>
          <a:xfrm>
            <a:off x="1876424" y="5685803"/>
            <a:ext cx="6823040" cy="365124"/>
          </a:xfrm>
        </p:spPr>
        <p:txBody>
          <a:bodyPr/>
          <a:lstStyle>
            <a:lvl1pPr>
              <a:defRPr>
                <a:solidFill>
                  <a:schemeClr val="tx1"/>
                </a:solidFill>
                <a:latin typeface="Calibri Light" panose="020F0302020204030204" pitchFamily="34" charset="0"/>
                <a:cs typeface="Calibri Light" panose="020F0302020204030204" pitchFamily="34" charset="0"/>
              </a:defRPr>
            </a:lvl1pPr>
          </a:lstStyle>
          <a:p>
            <a:r>
              <a:rPr lang="en-GB" dirty="0">
                <a:ea typeface="Calibri" panose="020F0502020204030204" pitchFamily="34"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
        <p:nvSpPr>
          <p:cNvPr id="8" name="Rectangle 7">
            <a:extLst>
              <a:ext uri="{FF2B5EF4-FFF2-40B4-BE49-F238E27FC236}">
                <a16:creationId xmlns:a16="http://schemas.microsoft.com/office/drawing/2014/main" id="{CF10A5DF-AF7D-E692-A041-BF0F9C8D843A}"/>
              </a:ext>
            </a:extLst>
          </p:cNvPr>
          <p:cNvSpPr/>
          <p:nvPr userDrawn="1"/>
        </p:nvSpPr>
        <p:spPr>
          <a:xfrm>
            <a:off x="8785189" y="5685803"/>
            <a:ext cx="1991806" cy="365125"/>
          </a:xfrm>
          <a:prstGeom prst="rect">
            <a:avLst/>
          </a:prstGeom>
          <a:blipFill>
            <a:blip r:embed="rId2" cstate="hq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A7699187-824A-24B8-8163-8A0AAF754D3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t="2028" b="2028"/>
          <a:stretch/>
        </p:blipFill>
        <p:spPr>
          <a:xfrm>
            <a:off x="4768685" y="406971"/>
            <a:ext cx="2341415" cy="1204342"/>
          </a:xfrm>
          <a:prstGeom prst="rect">
            <a:avLst/>
          </a:prstGeom>
        </p:spPr>
      </p:pic>
    </p:spTree>
    <p:extLst>
      <p:ext uri="{BB962C8B-B14F-4D97-AF65-F5344CB8AC3E}">
        <p14:creationId xmlns:p14="http://schemas.microsoft.com/office/powerpoint/2010/main" val="266413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FF960D30-4D41-CDD4-E34C-118D6B47DF27}"/>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244962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4">
            <a:extLst>
              <a:ext uri="{FF2B5EF4-FFF2-40B4-BE49-F238E27FC236}">
                <a16:creationId xmlns:a16="http://schemas.microsoft.com/office/drawing/2014/main" id="{7E6C2BAA-152D-E307-C5AA-AA8687C46782}"/>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254371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3" name="Footer Placeholder 4">
            <a:extLst>
              <a:ext uri="{FF2B5EF4-FFF2-40B4-BE49-F238E27FC236}">
                <a16:creationId xmlns:a16="http://schemas.microsoft.com/office/drawing/2014/main" id="{539B2980-084B-65D7-91E4-091E9B1369D8}"/>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2657814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4">
            <a:extLst>
              <a:ext uri="{FF2B5EF4-FFF2-40B4-BE49-F238E27FC236}">
                <a16:creationId xmlns:a16="http://schemas.microsoft.com/office/drawing/2014/main" id="{5E211B3F-500E-6CC9-AA65-5D1D4CE28E30}"/>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369183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Footer Placeholder 4">
            <a:extLst>
              <a:ext uri="{FF2B5EF4-FFF2-40B4-BE49-F238E27FC236}">
                <a16:creationId xmlns:a16="http://schemas.microsoft.com/office/drawing/2014/main" id="{8E2DE03A-AD9C-C277-2C58-BAB46B3E56B1}"/>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2406096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Footer Placeholder 4">
            <a:extLst>
              <a:ext uri="{FF2B5EF4-FFF2-40B4-BE49-F238E27FC236}">
                <a16:creationId xmlns:a16="http://schemas.microsoft.com/office/drawing/2014/main" id="{FFC83438-F732-0EC3-406A-8FF2F408E45D}"/>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69767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E2C7D8DF-B7E6-9899-5F5A-63A4D334B278}"/>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378666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7DA6E534-48F6-4F8E-FBC0-06FB0F111581}"/>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4166168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385526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A2394E5F-FF11-1EA4-575D-21B9C383305D}"/>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209267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E497803B-CD95-5CEC-3731-BF6675698260}"/>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364336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BCD0B073-FA87-EA1A-F861-1AF967F81F4D}"/>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203194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Footer Placeholder 4">
            <a:extLst>
              <a:ext uri="{FF2B5EF4-FFF2-40B4-BE49-F238E27FC236}">
                <a16:creationId xmlns:a16="http://schemas.microsoft.com/office/drawing/2014/main" id="{8C8AD6B4-B1FB-B672-F9A2-D1827D1798DF}"/>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152707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56921" y="5883276"/>
            <a:ext cx="2743200" cy="365125"/>
          </a:xfrm>
          <a:prstGeom prst="rect">
            <a:avLst/>
          </a:prstGeom>
        </p:spPr>
        <p:txBody>
          <a:bodyPr/>
          <a:lstStyle/>
          <a:p>
            <a:endParaRPr lang="en-GB" dirty="0"/>
          </a:p>
        </p:txBody>
      </p:sp>
      <p:sp>
        <p:nvSpPr>
          <p:cNvPr id="3" name="Footer Placeholder 2"/>
          <p:cNvSpPr>
            <a:spLocks noGrp="1"/>
          </p:cNvSpPr>
          <p:nvPr>
            <p:ph type="ftr" sz="quarter" idx="11"/>
          </p:nvPr>
        </p:nvSpPr>
        <p:spPr/>
        <p:txBody>
          <a:bodyPr/>
          <a:lstStyle/>
          <a:p>
            <a:r>
              <a:rPr lang="en-US"/>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a:p>
        </p:txBody>
      </p:sp>
      <p:sp>
        <p:nvSpPr>
          <p:cNvPr id="4" name="Slide Number Placeholder 3"/>
          <p:cNvSpPr>
            <a:spLocks noGrp="1"/>
          </p:cNvSpPr>
          <p:nvPr>
            <p:ph type="sldNum" sz="quarter" idx="12"/>
          </p:nvPr>
        </p:nvSpPr>
        <p:spPr>
          <a:xfrm>
            <a:off x="10276321" y="5883274"/>
            <a:ext cx="771089" cy="365125"/>
          </a:xfrm>
          <a:prstGeom prst="rect">
            <a:avLst/>
          </a:prstGeom>
        </p:spPr>
        <p:txBody>
          <a:bodyPr/>
          <a:lstStyle/>
          <a:p>
            <a:fld id="{B9713321-F028-4753-A47D-75B5DCEAB263}" type="slidenum">
              <a:rPr lang="en-GB" smtClean="0"/>
              <a:t>‹#›</a:t>
            </a:fld>
            <a:endParaRPr lang="en-GB" dirty="0"/>
          </a:p>
        </p:txBody>
      </p:sp>
    </p:spTree>
    <p:extLst>
      <p:ext uri="{BB962C8B-B14F-4D97-AF65-F5344CB8AC3E}">
        <p14:creationId xmlns:p14="http://schemas.microsoft.com/office/powerpoint/2010/main" val="319288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24207C84-3949-36F2-2CF5-A2A0C94F1A7D}"/>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118596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E4E0F298-F6C7-67D8-4460-ECB76CEDB97C}"/>
              </a:ext>
            </a:extLst>
          </p:cNvPr>
          <p:cNvSpPr>
            <a:spLocks noGrp="1"/>
          </p:cNvSpPr>
          <p:nvPr>
            <p:ph type="ftr" sz="quarter" idx="11"/>
          </p:nvPr>
        </p:nvSpPr>
        <p:spPr>
          <a:xfrm>
            <a:off x="1141412" y="5874358"/>
            <a:ext cx="7904668" cy="36512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35572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914563"/>
            <a:ext cx="9905998" cy="130175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dirty="0"/>
              <a:t>Щракнете, за да редактирате стиловете на основния текст</a:t>
            </a:r>
          </a:p>
          <a:p>
            <a:pPr lvl="1"/>
            <a:r>
              <a:rPr lang="en-US" dirty="0"/>
              <a:t>Второ ниво</a:t>
            </a:r>
          </a:p>
          <a:p>
            <a:pPr lvl="2"/>
            <a:r>
              <a:rPr lang="en-US" dirty="0"/>
              <a:t>Трето ниво</a:t>
            </a:r>
          </a:p>
          <a:p>
            <a:pPr lvl="3"/>
            <a:r>
              <a:rPr lang="en-US" dirty="0"/>
              <a:t>Четвърто ниво</a:t>
            </a:r>
          </a:p>
          <a:p>
            <a:pPr lvl="4"/>
            <a:r>
              <a:rPr lang="en-US" dirty="0"/>
              <a:t>Пето ниво</a:t>
            </a:r>
          </a:p>
        </p:txBody>
      </p:sp>
      <p:sp>
        <p:nvSpPr>
          <p:cNvPr id="5" name="Footer Placeholder 4"/>
          <p:cNvSpPr>
            <a:spLocks noGrp="1"/>
          </p:cNvSpPr>
          <p:nvPr>
            <p:ph type="ftr" sz="quarter" idx="3"/>
          </p:nvPr>
        </p:nvSpPr>
        <p:spPr>
          <a:xfrm>
            <a:off x="1141412" y="6271419"/>
            <a:ext cx="7904668" cy="365124"/>
          </a:xfrm>
          <a:prstGeom prst="rect">
            <a:avLst/>
          </a:prstGeom>
        </p:spPr>
        <p:txBody>
          <a:bodyPr vert="horz" lIns="91440" tIns="45720" rIns="91440" bIns="45720" rtlCol="0" anchor="ctr"/>
          <a:lstStyle>
            <a:lvl1pPr algn="just">
              <a:defRPr sz="800" cap="all" baseline="0">
                <a:solidFill>
                  <a:schemeClr val="bg1">
                    <a:lumMod val="50000"/>
                    <a:lumOff val="50000"/>
                  </a:schemeClr>
                </a:solidFill>
                <a:latin typeface="Calibri Light" panose="020F0302020204030204" pitchFamily="34" charset="0"/>
                <a:cs typeface="Calibri Light" panose="020F0302020204030204" pitchFamily="34" charset="0"/>
              </a:defRPr>
            </a:lvl1pPr>
          </a:lstStyle>
          <a:p>
            <a:r>
              <a:rPr lang="en-GB" dirty="0">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p>
        </p:txBody>
      </p:sp>
      <p:sp>
        <p:nvSpPr>
          <p:cNvPr id="48" name="Rectangle 47">
            <a:extLst>
              <a:ext uri="{FF2B5EF4-FFF2-40B4-BE49-F238E27FC236}">
                <a16:creationId xmlns:a16="http://schemas.microsoft.com/office/drawing/2014/main" id="{AEE7BB21-9CCB-44AD-7919-6BEB44041343}"/>
              </a:ext>
            </a:extLst>
          </p:cNvPr>
          <p:cNvSpPr/>
          <p:nvPr userDrawn="1"/>
        </p:nvSpPr>
        <p:spPr>
          <a:xfrm>
            <a:off x="9076946" y="6270562"/>
            <a:ext cx="1991806" cy="365125"/>
          </a:xfrm>
          <a:prstGeom prst="rect">
            <a:avLst/>
          </a:prstGeom>
          <a:blipFill>
            <a:blip r:embed="rId19" cstate="hq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C762F1D-1343-7530-0BC5-D402D89C8CFF}"/>
              </a:ext>
            </a:extLst>
          </p:cNvPr>
          <p:cNvPicPr>
            <a:picLocks noChangeAspect="1"/>
          </p:cNvPicPr>
          <p:nvPr userDrawn="1"/>
        </p:nvPicPr>
        <p:blipFill>
          <a:blip r:embed="rId20" cstate="hqprint">
            <a:extLst>
              <a:ext uri="{28A0092B-C50C-407E-A947-70E740481C1C}">
                <a14:useLocalDpi xmlns:a14="http://schemas.microsoft.com/office/drawing/2010/main" val="0"/>
              </a:ext>
            </a:extLst>
          </a:blip>
          <a:srcRect l="3214" r="3214"/>
          <a:stretch/>
        </p:blipFill>
        <p:spPr>
          <a:xfrm>
            <a:off x="968374" y="237770"/>
            <a:ext cx="1931988" cy="993747"/>
          </a:xfrm>
          <a:prstGeom prst="rect">
            <a:avLst/>
          </a:prstGeom>
        </p:spPr>
      </p:pic>
      <p:sp>
        <p:nvSpPr>
          <p:cNvPr id="49" name="TextBox 48">
            <a:extLst>
              <a:ext uri="{FF2B5EF4-FFF2-40B4-BE49-F238E27FC236}">
                <a16:creationId xmlns:a16="http://schemas.microsoft.com/office/drawing/2014/main" id="{5086F7DC-8E23-AA6E-9109-91B4D2687E89}"/>
              </a:ext>
            </a:extLst>
          </p:cNvPr>
          <p:cNvSpPr txBox="1"/>
          <p:nvPr userDrawn="1"/>
        </p:nvSpPr>
        <p:spPr>
          <a:xfrm>
            <a:off x="6969072" y="365989"/>
            <a:ext cx="4099680" cy="707886"/>
          </a:xfrm>
          <a:prstGeom prst="rect">
            <a:avLst/>
          </a:prstGeom>
          <a:noFill/>
        </p:spPr>
        <p:txBody>
          <a:bodyPr wrap="square" rtlCol="0">
            <a:spAutoFit/>
          </a:bodyPr>
          <a:lstStyle/>
          <a:p>
            <a:pPr algn="r">
              <a:tabLst>
                <a:tab pos="2986405" algn="ctr"/>
                <a:tab pos="5972810" algn="r"/>
              </a:tabLst>
            </a:pPr>
            <a:r>
              <a:rPr lang="en-GB" sz="1700" dirty="0">
                <a:solidFill>
                  <a:srgbClr val="0070C0"/>
                </a:solidFill>
                <a:effectLst/>
                <a:latin typeface="Arial Narrow" panose="020B0606020202030204" pitchFamily="34" charset="0"/>
                <a:ea typeface="Calibri" panose="020F0502020204030204" pitchFamily="34" charset="0"/>
                <a:cs typeface="Times New Roman" panose="02020603050405020304" pitchFamily="18" charset="0"/>
              </a:rPr>
              <a:t>УЧИМ ДАННИ</a:t>
            </a:r>
            <a:endParaRPr lang="en-US" sz="17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r">
              <a:tabLst>
                <a:tab pos="2986405" algn="ctr"/>
                <a:tab pos="5972810" algn="r"/>
              </a:tabLst>
            </a:pPr>
            <a:r>
              <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Вдъхновяване на учителите да интегрират науката за данните в предметите на STEM</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r"/>
            <a:r>
              <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2022-1-BG01-KA220-SCH-000085398</a:t>
            </a:r>
            <a:endParaRPr lang="en-GB" sz="1100" dirty="0">
              <a:solidFill>
                <a:schemeClr val="tx1"/>
              </a:solidFill>
            </a:endParaRPr>
          </a:p>
        </p:txBody>
      </p:sp>
    </p:spTree>
    <p:extLst>
      <p:ext uri="{BB962C8B-B14F-4D97-AF65-F5344CB8AC3E}">
        <p14:creationId xmlns:p14="http://schemas.microsoft.com/office/powerpoint/2010/main" val="2375670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Calibri Light" panose="020F0302020204030204" pitchFamily="34" charset="0"/>
          <a:ea typeface="+mj-ea"/>
          <a:cs typeface="Calibri Light" panose="020F0302020204030204" pitchFamily="34" charset="0"/>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miau.bg/n-110492-&#1050;&#1080;&#1090;&#1086;&#1074;&#1077;" TargetMode="External"/><Relationship Id="rId2" Type="http://schemas.openxmlformats.org/officeDocument/2006/relationships/hyperlink" Target="https://www.europarl.europa.eu/topics/bg/article/20200519STO79424/zastrasheni-vidove-v-evropa-danni-i-fakti-infoghrafika"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B189F36-FE75-5430-0FDE-125B195F7880}"/>
              </a:ext>
            </a:extLst>
          </p:cNvPr>
          <p:cNvSpPr>
            <a:spLocks noGrp="1"/>
          </p:cNvSpPr>
          <p:nvPr>
            <p:ph type="ftr" sz="quarter" idx="11"/>
          </p:nvPr>
        </p:nvSpPr>
        <p:spPr/>
        <p:txBody>
          <a:bodyPr/>
          <a:lstStyle/>
          <a:p>
            <a:r>
              <a:rPr lang="en-GB">
                <a:latin typeface="Calibri" panose="020F0502020204030204" pitchFamily="34" charset="0"/>
                <a:ea typeface="Calibri" panose="020F0502020204030204" pitchFamily="34" charset="0"/>
                <a:cs typeface="Times New Roman" panose="02020603050405020304" pitchFamily="18"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p>
        </p:txBody>
      </p:sp>
      <p:sp>
        <p:nvSpPr>
          <p:cNvPr id="8" name="Footer Placeholder 3">
            <a:extLst>
              <a:ext uri="{FF2B5EF4-FFF2-40B4-BE49-F238E27FC236}">
                <a16:creationId xmlns:a16="http://schemas.microsoft.com/office/drawing/2014/main" id="{5FB75632-D49A-8B8C-E25D-9BC4EA580C56}"/>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11" name="Title 1">
            <a:extLst>
              <a:ext uri="{FF2B5EF4-FFF2-40B4-BE49-F238E27FC236}">
                <a16:creationId xmlns:a16="http://schemas.microsoft.com/office/drawing/2014/main" id="{81B27A37-663C-FD9D-9A14-21A79331FDFB}"/>
              </a:ext>
            </a:extLst>
          </p:cNvPr>
          <p:cNvSpPr txBox="1">
            <a:spLocks/>
          </p:cNvSpPr>
          <p:nvPr/>
        </p:nvSpPr>
        <p:spPr>
          <a:xfrm>
            <a:off x="1212692" y="1478617"/>
            <a:ext cx="9517511" cy="40306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Calibri Light" panose="020F0302020204030204" pitchFamily="34" charset="0"/>
                <a:ea typeface="+mj-ea"/>
                <a:cs typeface="Calibri Light" panose="020F0302020204030204" pitchFamily="34" charset="0"/>
              </a:defRPr>
            </a:lvl1pPr>
          </a:lstStyle>
          <a:p>
            <a:pPr algn="ctr"/>
            <a:r>
              <a:rPr lang="en-US" sz="2200" b="1" kern="0" cap="none" dirty="0" err="1">
                <a:solidFill>
                  <a:srgbClr val="2F5496"/>
                </a:solidFill>
                <a:latin typeface="Calibri" panose="020F0502020204030204" pitchFamily="34" charset="0"/>
                <a:ea typeface="Times New Roman" panose="02020603050405020304" pitchFamily="18" charset="0"/>
                <a:cs typeface="Calibri" panose="020F0502020204030204" pitchFamily="34" charset="0"/>
              </a:rPr>
              <a:t>Тема</a:t>
            </a:r>
            <a:r>
              <a:rPr lang="ru-RU" sz="22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t>: ЖИВАТА ПРИРОДА</a:t>
            </a:r>
            <a:br>
              <a:rPr lang="en-US" sz="22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br>
            <a:br>
              <a:rPr lang="ru-RU" sz="22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br>
            <a:r>
              <a:rPr lang="en-US" sz="2200" b="1" kern="0" cap="none" dirty="0" err="1">
                <a:solidFill>
                  <a:srgbClr val="2F5496"/>
                </a:solidFill>
                <a:latin typeface="Calibri" panose="020F0502020204030204" pitchFamily="34" charset="0"/>
                <a:ea typeface="Times New Roman" panose="02020603050405020304" pitchFamily="18" charset="0"/>
                <a:cs typeface="Calibri" panose="020F0502020204030204" pitchFamily="34" charset="0"/>
              </a:rPr>
              <a:t>Урок</a:t>
            </a:r>
            <a:r>
              <a:rPr lang="ru-RU" sz="22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t>: </a:t>
            </a:r>
            <a:r>
              <a:rPr lang="ru-RU" sz="2400" b="1" kern="0" cap="none" dirty="0" err="1">
                <a:solidFill>
                  <a:srgbClr val="2F5496"/>
                </a:solidFill>
                <a:latin typeface="Calibri" panose="020F0502020204030204" pitchFamily="34" charset="0"/>
                <a:ea typeface="Times New Roman" panose="02020603050405020304" pitchFamily="18" charset="0"/>
                <a:cs typeface="Calibri" panose="020F0502020204030204" pitchFamily="34" charset="0"/>
              </a:rPr>
              <a:t>Чудатата</a:t>
            </a:r>
            <a:r>
              <a:rPr lang="ru-RU" sz="24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t> природа</a:t>
            </a:r>
          </a:p>
          <a:p>
            <a:pPr algn="ctr"/>
            <a:endParaRPr lang="ru-RU" sz="22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endParaRPr>
          </a:p>
          <a:p>
            <a:pPr algn="ctr"/>
            <a:r>
              <a:rPr lang="ru-RU" sz="2200" b="1" kern="0" cap="none" dirty="0" err="1">
                <a:solidFill>
                  <a:srgbClr val="2F5496"/>
                </a:solidFill>
                <a:latin typeface="Calibri" panose="020F0502020204030204" pitchFamily="34" charset="0"/>
                <a:ea typeface="Times New Roman" panose="02020603050405020304" pitchFamily="18" charset="0"/>
                <a:cs typeface="Calibri" panose="020F0502020204030204" pitchFamily="34" charset="0"/>
              </a:rPr>
              <a:t>Застрашени</a:t>
            </a:r>
            <a:r>
              <a:rPr lang="ru-RU" sz="22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t> </a:t>
            </a:r>
            <a:r>
              <a:rPr lang="ru-RU" sz="2200" b="1" kern="0" cap="none" dirty="0" err="1">
                <a:solidFill>
                  <a:srgbClr val="2F5496"/>
                </a:solidFill>
                <a:latin typeface="Calibri" panose="020F0502020204030204" pitchFamily="34" charset="0"/>
                <a:ea typeface="Times New Roman" panose="02020603050405020304" pitchFamily="18" charset="0"/>
                <a:cs typeface="Calibri" panose="020F0502020204030204" pitchFamily="34" charset="0"/>
              </a:rPr>
              <a:t>видове</a:t>
            </a:r>
            <a:r>
              <a:rPr lang="ru-RU" sz="22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t> </a:t>
            </a:r>
            <a:r>
              <a:rPr lang="ru-RU" sz="2200" b="1" kern="0" cap="none" dirty="0" err="1">
                <a:solidFill>
                  <a:srgbClr val="2F5496"/>
                </a:solidFill>
                <a:latin typeface="Calibri" panose="020F0502020204030204" pitchFamily="34" charset="0"/>
                <a:ea typeface="Times New Roman" panose="02020603050405020304" pitchFamily="18" charset="0"/>
                <a:cs typeface="Calibri" panose="020F0502020204030204" pitchFamily="34" charset="0"/>
              </a:rPr>
              <a:t>животни</a:t>
            </a:r>
            <a:br>
              <a:rPr lang="en-US" sz="1800" b="1" kern="0" cap="none" dirty="0">
                <a:solidFill>
                  <a:srgbClr val="0070C0"/>
                </a:solidFill>
                <a:latin typeface="Calibri" panose="020F0502020204030204" pitchFamily="34" charset="0"/>
                <a:ea typeface="Times New Roman" panose="02020603050405020304" pitchFamily="18" charset="0"/>
                <a:cs typeface="Calibri" panose="020F0502020204030204" pitchFamily="34" charset="0"/>
              </a:rPr>
            </a:br>
            <a:br>
              <a:rPr lang="en-US" sz="18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br>
            <a:br>
              <a:rPr lang="bg-BG" sz="18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br>
            <a:br>
              <a:rPr lang="bg-BG" sz="1800" b="1" kern="0" cap="none" dirty="0">
                <a:solidFill>
                  <a:srgbClr val="2F5496"/>
                </a:solidFill>
                <a:latin typeface="Calibri" panose="020F0502020204030204" pitchFamily="34" charset="0"/>
                <a:ea typeface="Times New Roman" panose="02020603050405020304" pitchFamily="18" charset="0"/>
                <a:cs typeface="Calibri" panose="020F0502020204030204" pitchFamily="34" charset="0"/>
              </a:rPr>
            </a:br>
            <a:endParaRPr lang="en-US" sz="1600" dirty="0"/>
          </a:p>
        </p:txBody>
      </p:sp>
    </p:spTree>
    <p:extLst>
      <p:ext uri="{BB962C8B-B14F-4D97-AF65-F5344CB8AC3E}">
        <p14:creationId xmlns:p14="http://schemas.microsoft.com/office/powerpoint/2010/main" val="3754271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flipH="1">
            <a:off x="6344816" y="1609522"/>
            <a:ext cx="2071396"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Снежен леопард</a:t>
            </a:r>
            <a:endParaRPr lang="bg-BG" sz="2000" dirty="0">
              <a:solidFill>
                <a:srgbClr val="085E97"/>
              </a:solidFill>
            </a:endParaRPr>
          </a:p>
        </p:txBody>
      </p:sp>
      <p:sp>
        <p:nvSpPr>
          <p:cNvPr id="3" name="Rectangle 2"/>
          <p:cNvSpPr/>
          <p:nvPr/>
        </p:nvSpPr>
        <p:spPr>
          <a:xfrm flipH="1">
            <a:off x="6344816" y="2348186"/>
            <a:ext cx="2701264" cy="369332"/>
          </a:xfrm>
          <a:prstGeom prst="rect">
            <a:avLst/>
          </a:prstGeom>
        </p:spPr>
        <p:txBody>
          <a:bodyPr wrap="square">
            <a:spAutoFit/>
          </a:bodyPr>
          <a:lstStyle/>
          <a:p>
            <a:r>
              <a:rPr lang="bg-BG" dirty="0">
                <a:latin typeface="Calibri" panose="020F0502020204030204" pitchFamily="34" charset="0"/>
                <a:ea typeface="Calibri" panose="020F0502020204030204" pitchFamily="34" charset="0"/>
                <a:cs typeface="Times New Roman" panose="02020603050405020304" pitchFamily="18" charset="0"/>
              </a:rPr>
              <a:t>Текст</a:t>
            </a:r>
            <a:endParaRPr lang="bg-BG" dirty="0"/>
          </a:p>
        </p:txBody>
      </p:sp>
      <p:pic>
        <p:nvPicPr>
          <p:cNvPr id="6" name="Picture 5">
            <a:extLst>
              <a:ext uri="{FF2B5EF4-FFF2-40B4-BE49-F238E27FC236}">
                <a16:creationId xmlns:a16="http://schemas.microsoft.com/office/drawing/2014/main" id="{BB6DD3DF-51AA-E159-C205-6538432D9B1F}"/>
              </a:ext>
            </a:extLst>
          </p:cNvPr>
          <p:cNvPicPr>
            <a:picLocks noChangeAspect="1"/>
          </p:cNvPicPr>
          <p:nvPr/>
        </p:nvPicPr>
        <p:blipFill>
          <a:blip r:embed="rId2"/>
          <a:stretch>
            <a:fillRect/>
          </a:stretch>
        </p:blipFill>
        <p:spPr>
          <a:xfrm>
            <a:off x="1515404" y="1229536"/>
            <a:ext cx="3109356" cy="4676504"/>
          </a:xfrm>
          <a:prstGeom prst="ellipse">
            <a:avLst/>
          </a:prstGeom>
          <a:ln>
            <a:noFill/>
          </a:ln>
          <a:effectLst>
            <a:softEdge rad="112500"/>
          </a:effectLst>
        </p:spPr>
      </p:pic>
    </p:spTree>
    <p:extLst>
      <p:ext uri="{BB962C8B-B14F-4D97-AF65-F5344CB8AC3E}">
        <p14:creationId xmlns:p14="http://schemas.microsoft.com/office/powerpoint/2010/main" val="184075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18568"/>
            <a:ext cx="2357162"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Снежен леопард</a:t>
            </a:r>
            <a:endParaRPr lang="bg-BG" sz="2000" dirty="0">
              <a:solidFill>
                <a:srgbClr val="085E97"/>
              </a:solidFill>
            </a:endParaRP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1592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51323"/>
            <a:ext cx="2171631" cy="400110"/>
          </a:xfrm>
          <a:prstGeom prst="rect">
            <a:avLst/>
          </a:prstGeom>
        </p:spPr>
        <p:txBody>
          <a:bodyPr wrap="square">
            <a:spAutoFit/>
          </a:bodyPr>
          <a:lstStyle/>
          <a:p>
            <a:r>
              <a:rPr lang="bg-BG" sz="2000" b="1" dirty="0">
                <a:solidFill>
                  <a:srgbClr val="085E97"/>
                </a:solidFill>
                <a:latin typeface="Calibri" panose="020F0502020204030204" pitchFamily="34" charset="0"/>
                <a:cs typeface="Calibri" panose="020F0502020204030204" pitchFamily="34" charset="0"/>
              </a:rPr>
              <a:t>Полярна лисица</a:t>
            </a:r>
            <a:endParaRPr lang="bg-BG" sz="2000" dirty="0">
              <a:solidFill>
                <a:srgbClr val="085E97"/>
              </a:solidFill>
              <a:latin typeface="Calibri" panose="020F0502020204030204" pitchFamily="34" charset="0"/>
              <a:cs typeface="Calibri" panose="020F0502020204030204" pitchFamily="34" charset="0"/>
            </a:endParaRPr>
          </a:p>
        </p:txBody>
      </p:sp>
      <p:sp>
        <p:nvSpPr>
          <p:cNvPr id="3" name="Rectangle 2"/>
          <p:cNvSpPr/>
          <p:nvPr/>
        </p:nvSpPr>
        <p:spPr>
          <a:xfrm>
            <a:off x="1141413" y="2208688"/>
            <a:ext cx="3246558" cy="369332"/>
          </a:xfrm>
          <a:prstGeom prst="rect">
            <a:avLst/>
          </a:prstGeom>
        </p:spPr>
        <p:txBody>
          <a:bodyPr wrap="square">
            <a:spAutoFit/>
          </a:bodyPr>
          <a:lstStyle/>
          <a:p>
            <a:pPr lvl="0"/>
            <a:r>
              <a:rPr lang="bg-BG" dirty="0">
                <a:latin typeface="Calibri" panose="020F0502020204030204" pitchFamily="34" charset="0"/>
                <a:cs typeface="Calibri" panose="020F0502020204030204" pitchFamily="34" charset="0"/>
              </a:rPr>
              <a:t>Текст</a:t>
            </a:r>
          </a:p>
        </p:txBody>
      </p:sp>
      <p:pic>
        <p:nvPicPr>
          <p:cNvPr id="6" name="Picture 5">
            <a:extLst>
              <a:ext uri="{FF2B5EF4-FFF2-40B4-BE49-F238E27FC236}">
                <a16:creationId xmlns:a16="http://schemas.microsoft.com/office/drawing/2014/main" id="{5F735565-8963-9C8B-AD8E-EC2BE800A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703" y="1821872"/>
            <a:ext cx="5246136" cy="36095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0342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18568"/>
            <a:ext cx="2357162"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Полярна лисица</a:t>
            </a:r>
            <a:endParaRPr lang="bg-BG" sz="2000" dirty="0">
              <a:solidFill>
                <a:srgbClr val="085E97"/>
              </a:solidFill>
            </a:endParaRP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27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721361"/>
            <a:ext cx="2184884"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Азиатски слон</a:t>
            </a:r>
            <a:endParaRPr lang="bg-BG" sz="2000" dirty="0">
              <a:solidFill>
                <a:srgbClr val="085E97"/>
              </a:solidFill>
            </a:endParaRPr>
          </a:p>
        </p:txBody>
      </p:sp>
      <p:sp>
        <p:nvSpPr>
          <p:cNvPr id="3" name="Rectangle 2"/>
          <p:cNvSpPr/>
          <p:nvPr/>
        </p:nvSpPr>
        <p:spPr>
          <a:xfrm>
            <a:off x="1141412" y="2410761"/>
            <a:ext cx="3401833" cy="369332"/>
          </a:xfrm>
          <a:prstGeom prst="rect">
            <a:avLst/>
          </a:prstGeom>
        </p:spPr>
        <p:txBody>
          <a:bodyPr wrap="square">
            <a:spAutoFit/>
          </a:bodyPr>
          <a:lstStyle/>
          <a:p>
            <a:r>
              <a:rPr lang="bg-BG" dirty="0">
                <a:latin typeface="Calibri" panose="020F0502020204030204" pitchFamily="34" charset="0"/>
                <a:ea typeface="Calibri" panose="020F0502020204030204" pitchFamily="34" charset="0"/>
                <a:cs typeface="Times New Roman" panose="02020603050405020304" pitchFamily="18" charset="0"/>
              </a:rPr>
              <a:t>Текст </a:t>
            </a:r>
            <a:endParaRPr lang="bg-BG" dirty="0"/>
          </a:p>
        </p:txBody>
      </p:sp>
      <p:pic>
        <p:nvPicPr>
          <p:cNvPr id="9" name="Picture 8">
            <a:extLst>
              <a:ext uri="{FF2B5EF4-FFF2-40B4-BE49-F238E27FC236}">
                <a16:creationId xmlns:a16="http://schemas.microsoft.com/office/drawing/2014/main" id="{DAF50DCA-62B0-A9C4-89A5-EA67D7686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200" y="1572071"/>
            <a:ext cx="5763388" cy="4322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3066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18568"/>
            <a:ext cx="2357162"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Азиатски слон</a:t>
            </a:r>
            <a:endParaRPr lang="bg-BG" sz="2000" dirty="0">
              <a:solidFill>
                <a:srgbClr val="085E97"/>
              </a:solidFill>
            </a:endParaRP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481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1" y="1938870"/>
            <a:ext cx="2304153"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Европейска норка</a:t>
            </a:r>
            <a:endParaRPr lang="bg-BG" sz="2000" dirty="0">
              <a:solidFill>
                <a:srgbClr val="085E97"/>
              </a:solidFill>
            </a:endParaRPr>
          </a:p>
        </p:txBody>
      </p:sp>
      <p:sp>
        <p:nvSpPr>
          <p:cNvPr id="3" name="Rectangle 2"/>
          <p:cNvSpPr/>
          <p:nvPr/>
        </p:nvSpPr>
        <p:spPr>
          <a:xfrm>
            <a:off x="1141412" y="2719568"/>
            <a:ext cx="3154543" cy="369332"/>
          </a:xfrm>
          <a:prstGeom prst="rect">
            <a:avLst/>
          </a:prstGeom>
        </p:spPr>
        <p:txBody>
          <a:bodyPr wrap="square">
            <a:spAutoFit/>
          </a:bodyPr>
          <a:lstStyle/>
          <a:p>
            <a:r>
              <a:rPr lang="bg-BG" dirty="0">
                <a:latin typeface="Calibri" panose="020F0502020204030204" pitchFamily="34" charset="0"/>
                <a:ea typeface="Calibri" panose="020F0502020204030204" pitchFamily="34" charset="0"/>
                <a:cs typeface="Times New Roman" panose="02020603050405020304" pitchFamily="18" charset="0"/>
              </a:rPr>
              <a:t>Текст</a:t>
            </a:r>
            <a:endParaRPr lang="bg-BG" dirty="0"/>
          </a:p>
        </p:txBody>
      </p:sp>
      <p:pic>
        <p:nvPicPr>
          <p:cNvPr id="13" name="Picture 12">
            <a:extLst>
              <a:ext uri="{FF2B5EF4-FFF2-40B4-BE49-F238E27FC236}">
                <a16:creationId xmlns:a16="http://schemas.microsoft.com/office/drawing/2014/main" id="{C7C10BB9-6293-720D-7C4B-4CB2CE52D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746" y="1359940"/>
            <a:ext cx="3853206" cy="2719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C3C8EDFA-4650-A3D0-8F98-6A40936A2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284833"/>
            <a:ext cx="4030522" cy="2634954"/>
          </a:xfrm>
          <a:prstGeom prst="ellipse">
            <a:avLst/>
          </a:prstGeom>
          <a:ln>
            <a:noFill/>
          </a:ln>
          <a:effectLst>
            <a:softEdge rad="112500"/>
          </a:effectLst>
        </p:spPr>
      </p:pic>
    </p:spTree>
    <p:extLst>
      <p:ext uri="{BB962C8B-B14F-4D97-AF65-F5344CB8AC3E}">
        <p14:creationId xmlns:p14="http://schemas.microsoft.com/office/powerpoint/2010/main" val="2352292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18568"/>
            <a:ext cx="2357162"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Европейска норка</a:t>
            </a: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641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721361"/>
            <a:ext cx="3401833"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Кожести морски костенурки</a:t>
            </a:r>
            <a:endParaRPr lang="bg-BG" sz="2000" dirty="0">
              <a:solidFill>
                <a:srgbClr val="085E97"/>
              </a:solidFill>
            </a:endParaRPr>
          </a:p>
        </p:txBody>
      </p:sp>
      <p:sp>
        <p:nvSpPr>
          <p:cNvPr id="3" name="Rectangle 2"/>
          <p:cNvSpPr/>
          <p:nvPr/>
        </p:nvSpPr>
        <p:spPr>
          <a:xfrm>
            <a:off x="1141412" y="2410761"/>
            <a:ext cx="3401833" cy="369332"/>
          </a:xfrm>
          <a:prstGeom prst="rect">
            <a:avLst/>
          </a:prstGeom>
        </p:spPr>
        <p:txBody>
          <a:bodyPr wrap="square">
            <a:spAutoFit/>
          </a:bodyPr>
          <a:lstStyle/>
          <a:p>
            <a:r>
              <a:rPr lang="bg-BG" dirty="0">
                <a:latin typeface="Calibri" panose="020F0502020204030204" pitchFamily="34" charset="0"/>
                <a:ea typeface="Calibri" panose="020F0502020204030204" pitchFamily="34" charset="0"/>
                <a:cs typeface="Times New Roman" panose="02020603050405020304" pitchFamily="18" charset="0"/>
              </a:rPr>
              <a:t>Текст </a:t>
            </a:r>
            <a:endParaRPr lang="bg-BG" dirty="0"/>
          </a:p>
        </p:txBody>
      </p:sp>
      <p:pic>
        <p:nvPicPr>
          <p:cNvPr id="6" name="Picture 5">
            <a:extLst>
              <a:ext uri="{FF2B5EF4-FFF2-40B4-BE49-F238E27FC236}">
                <a16:creationId xmlns:a16="http://schemas.microsoft.com/office/drawing/2014/main" id="{12E8FCC1-327B-0FD8-8DE5-130BBFD07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782" y="1472936"/>
            <a:ext cx="4755805" cy="44866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952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1" y="1618568"/>
            <a:ext cx="3759722"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Кожести морски костенурки</a:t>
            </a: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19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51323"/>
            <a:ext cx="2048959" cy="400110"/>
          </a:xfrm>
          <a:prstGeom prst="rect">
            <a:avLst/>
          </a:prstGeom>
        </p:spPr>
        <p:txBody>
          <a:bodyPr wrap="none">
            <a:spAutoFit/>
          </a:bodyPr>
          <a:lstStyle/>
          <a:p>
            <a:r>
              <a:rPr lang="bg-BG"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Явански носорог</a:t>
            </a:r>
            <a:endParaRPr lang="bg-BG" sz="2000" dirty="0">
              <a:solidFill>
                <a:srgbClr val="085E97"/>
              </a:solidFill>
            </a:endParaRPr>
          </a:p>
        </p:txBody>
      </p:sp>
      <p:sp>
        <p:nvSpPr>
          <p:cNvPr id="3" name="Rectangle 2"/>
          <p:cNvSpPr/>
          <p:nvPr/>
        </p:nvSpPr>
        <p:spPr>
          <a:xfrm>
            <a:off x="1141411" y="2208688"/>
            <a:ext cx="3364327" cy="3139321"/>
          </a:xfrm>
          <a:prstGeom prst="rect">
            <a:avLst/>
          </a:prstGeom>
        </p:spPr>
        <p:txBody>
          <a:bodyPr wrap="square">
            <a:spAutoFit/>
          </a:bodyPr>
          <a:lstStyle/>
          <a:p>
            <a:r>
              <a:rPr lang="ru-RU" dirty="0" err="1">
                <a:latin typeface="Calibri" panose="020F0502020204030204" pitchFamily="34" charset="0"/>
                <a:cs typeface="Times New Roman" panose="02020603050405020304" pitchFamily="18" charset="0"/>
              </a:rPr>
              <a:t>Веднъж</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открити</a:t>
            </a:r>
            <a:r>
              <a:rPr lang="ru-RU" dirty="0">
                <a:latin typeface="Calibri" panose="020F0502020204030204" pitchFamily="34" charset="0"/>
                <a:cs typeface="Times New Roman" panose="02020603050405020304" pitchFamily="18" charset="0"/>
              </a:rPr>
              <a:t> в </a:t>
            </a:r>
            <a:r>
              <a:rPr lang="ru-RU" dirty="0" err="1">
                <a:latin typeface="Calibri" panose="020F0502020204030204" pitchFamily="34" charset="0"/>
                <a:cs typeface="Times New Roman" panose="02020603050405020304" pitchFamily="18" charset="0"/>
              </a:rPr>
              <a:t>цяла</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Югоизточна</a:t>
            </a:r>
            <a:r>
              <a:rPr lang="ru-RU" dirty="0">
                <a:latin typeface="Calibri" panose="020F0502020204030204" pitchFamily="34" charset="0"/>
                <a:cs typeface="Times New Roman" panose="02020603050405020304" pitchFamily="18" charset="0"/>
              </a:rPr>
              <a:t> Азия, </a:t>
            </a:r>
            <a:r>
              <a:rPr lang="ru-RU" dirty="0" err="1">
                <a:latin typeface="Calibri" panose="020F0502020204030204" pitchFamily="34" charset="0"/>
                <a:cs typeface="Times New Roman" panose="02020603050405020304" pitchFamily="18" charset="0"/>
              </a:rPr>
              <a:t>яванските</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носорози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претърпяват</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зашеметяващ</a:t>
            </a:r>
            <a:r>
              <a:rPr lang="ru-RU" dirty="0">
                <a:latin typeface="Calibri" panose="020F0502020204030204" pitchFamily="34" charset="0"/>
                <a:cs typeface="Times New Roman" panose="02020603050405020304" pitchFamily="18" charset="0"/>
              </a:rPr>
              <a:t> спад в </a:t>
            </a:r>
            <a:r>
              <a:rPr lang="ru-RU" dirty="0" err="1">
                <a:latin typeface="Calibri" panose="020F0502020204030204" pitchFamily="34" charset="0"/>
                <a:cs typeface="Times New Roman" panose="02020603050405020304" pitchFamily="18" charset="0"/>
              </a:rPr>
              <a:t>броя</a:t>
            </a:r>
            <a:r>
              <a:rPr lang="ru-RU" dirty="0">
                <a:latin typeface="Calibri" panose="020F0502020204030204" pitchFamily="34" charset="0"/>
                <a:cs typeface="Times New Roman" panose="02020603050405020304" pitchFamily="18" charset="0"/>
              </a:rPr>
              <a:t> си </a:t>
            </a:r>
            <a:r>
              <a:rPr lang="ru-RU" dirty="0" err="1">
                <a:latin typeface="Calibri" panose="020F0502020204030204" pitchFamily="34" charset="0"/>
                <a:cs typeface="Times New Roman" panose="02020603050405020304" pitchFamily="18" charset="0"/>
              </a:rPr>
              <a:t>поради</a:t>
            </a:r>
            <a:r>
              <a:rPr lang="ru-RU" dirty="0">
                <a:latin typeface="Calibri" panose="020F0502020204030204" pitchFamily="34" charset="0"/>
                <a:cs typeface="Times New Roman" panose="02020603050405020304" pitchFamily="18" charset="0"/>
              </a:rPr>
              <a:t> лов и </a:t>
            </a:r>
            <a:r>
              <a:rPr lang="ru-RU" dirty="0" err="1">
                <a:latin typeface="Calibri" panose="020F0502020204030204" pitchFamily="34" charset="0"/>
                <a:cs typeface="Times New Roman" panose="02020603050405020304" pitchFamily="18" charset="0"/>
              </a:rPr>
              <a:t>загуба</a:t>
            </a:r>
            <a:r>
              <a:rPr lang="ru-RU" dirty="0">
                <a:latin typeface="Calibri" panose="020F0502020204030204" pitchFamily="34" charset="0"/>
                <a:cs typeface="Times New Roman" panose="02020603050405020304" pitchFamily="18" charset="0"/>
              </a:rPr>
              <a:t> на местообитания. </a:t>
            </a:r>
            <a:r>
              <a:rPr lang="ru-RU" dirty="0" err="1">
                <a:latin typeface="Calibri" panose="020F0502020204030204" pitchFamily="34" charset="0"/>
                <a:cs typeface="Times New Roman" panose="02020603050405020304" pitchFamily="18" charset="0"/>
              </a:rPr>
              <a:t>Самотната</a:t>
            </a:r>
            <a:r>
              <a:rPr lang="ru-RU" dirty="0">
                <a:latin typeface="Calibri" panose="020F0502020204030204" pitchFamily="34" charset="0"/>
                <a:cs typeface="Times New Roman" panose="02020603050405020304" pitchFamily="18" charset="0"/>
              </a:rPr>
              <a:t> дива </a:t>
            </a:r>
            <a:r>
              <a:rPr lang="ru-RU" dirty="0" err="1">
                <a:latin typeface="Calibri" panose="020F0502020204030204" pitchFamily="34" charset="0"/>
                <a:cs typeface="Times New Roman" panose="02020603050405020304" pitchFamily="18" charset="0"/>
              </a:rPr>
              <a:t>популация</a:t>
            </a:r>
            <a:r>
              <a:rPr lang="ru-RU" dirty="0">
                <a:latin typeface="Calibri" panose="020F0502020204030204" pitchFamily="34" charset="0"/>
                <a:cs typeface="Times New Roman" panose="02020603050405020304" pitchFamily="18" charset="0"/>
              </a:rPr>
              <a:t> на </a:t>
            </a:r>
            <a:r>
              <a:rPr lang="ru-RU" dirty="0" err="1">
                <a:latin typeface="Calibri" panose="020F0502020204030204" pitchFamily="34" charset="0"/>
                <a:cs typeface="Times New Roman" panose="02020603050405020304" pitchFamily="18" charset="0"/>
              </a:rPr>
              <a:t>явански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носорози</a:t>
            </a:r>
            <a:r>
              <a:rPr lang="ru-RU" dirty="0">
                <a:latin typeface="Calibri" panose="020F0502020204030204" pitchFamily="34" charset="0"/>
                <a:cs typeface="Times New Roman" panose="02020603050405020304" pitchFamily="18" charset="0"/>
              </a:rPr>
              <a:t> е един от най-</a:t>
            </a:r>
            <a:r>
              <a:rPr lang="ru-RU" dirty="0" err="1">
                <a:latin typeface="Calibri" panose="020F0502020204030204" pitchFamily="34" charset="0"/>
                <a:cs typeface="Times New Roman" panose="02020603050405020304" pitchFamily="18" charset="0"/>
              </a:rPr>
              <a:t>редките</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видове</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носорози</a:t>
            </a:r>
            <a:r>
              <a:rPr lang="ru-RU" dirty="0">
                <a:latin typeface="Calibri" panose="020F0502020204030204" pitchFamily="34" charset="0"/>
                <a:cs typeface="Times New Roman" panose="02020603050405020304" pitchFamily="18" charset="0"/>
              </a:rPr>
              <a:t> — около 75 индивида, </a:t>
            </a:r>
            <a:r>
              <a:rPr lang="ru-RU" dirty="0" err="1">
                <a:latin typeface="Calibri" panose="020F0502020204030204" pitchFamily="34" charset="0"/>
                <a:cs typeface="Times New Roman" panose="02020603050405020304" pitchFamily="18" charset="0"/>
              </a:rPr>
              <a:t>които</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могат</a:t>
            </a:r>
            <a:r>
              <a:rPr lang="ru-RU" dirty="0">
                <a:latin typeface="Calibri" panose="020F0502020204030204" pitchFamily="34" charset="0"/>
                <a:cs typeface="Times New Roman" panose="02020603050405020304" pitchFamily="18" charset="0"/>
              </a:rPr>
              <a:t> да </a:t>
            </a:r>
            <a:r>
              <a:rPr lang="ru-RU" dirty="0" err="1">
                <a:latin typeface="Calibri" panose="020F0502020204030204" pitchFamily="34" charset="0"/>
                <a:cs typeface="Times New Roman" panose="02020603050405020304" pitchFamily="18" charset="0"/>
              </a:rPr>
              <a:t>бъдат</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намерени</a:t>
            </a:r>
            <a:r>
              <a:rPr lang="ru-RU" dirty="0">
                <a:latin typeface="Calibri" panose="020F0502020204030204" pitchFamily="34" charset="0"/>
                <a:cs typeface="Times New Roman" panose="02020603050405020304" pitchFamily="18" charset="0"/>
              </a:rPr>
              <a:t> само на остров Ява, Индонезия</a:t>
            </a:r>
            <a:endParaRPr lang="bg-BG" dirty="0"/>
          </a:p>
        </p:txBody>
      </p:sp>
      <p:pic>
        <p:nvPicPr>
          <p:cNvPr id="8" name="Картина 7">
            <a:extLst>
              <a:ext uri="{FF2B5EF4-FFF2-40B4-BE49-F238E27FC236}">
                <a16:creationId xmlns:a16="http://schemas.microsoft.com/office/drawing/2014/main" id="{D030E05F-87FE-091A-0CD3-AA82249879C2}"/>
              </a:ext>
            </a:extLst>
          </p:cNvPr>
          <p:cNvPicPr>
            <a:picLocks noChangeAspect="1"/>
          </p:cNvPicPr>
          <p:nvPr/>
        </p:nvPicPr>
        <p:blipFill>
          <a:blip r:embed="rId2"/>
          <a:stretch>
            <a:fillRect/>
          </a:stretch>
        </p:blipFill>
        <p:spPr>
          <a:xfrm>
            <a:off x="6607809" y="1934308"/>
            <a:ext cx="5255945" cy="3503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55932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938870"/>
            <a:ext cx="3920918"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Средиземноморски тюлен монах</a:t>
            </a:r>
            <a:endParaRPr lang="bg-BG" sz="2000" dirty="0">
              <a:solidFill>
                <a:srgbClr val="085E97"/>
              </a:solidFill>
            </a:endParaRPr>
          </a:p>
        </p:txBody>
      </p:sp>
      <p:sp>
        <p:nvSpPr>
          <p:cNvPr id="3" name="Rectangle 2"/>
          <p:cNvSpPr/>
          <p:nvPr/>
        </p:nvSpPr>
        <p:spPr>
          <a:xfrm>
            <a:off x="1141412" y="2719568"/>
            <a:ext cx="3154543" cy="369332"/>
          </a:xfrm>
          <a:prstGeom prst="rect">
            <a:avLst/>
          </a:prstGeom>
        </p:spPr>
        <p:txBody>
          <a:bodyPr wrap="square">
            <a:spAutoFit/>
          </a:bodyPr>
          <a:lstStyle/>
          <a:p>
            <a:r>
              <a:rPr lang="bg-BG" dirty="0">
                <a:latin typeface="Calibri" panose="020F0502020204030204" pitchFamily="34" charset="0"/>
                <a:ea typeface="Calibri" panose="020F0502020204030204" pitchFamily="34" charset="0"/>
                <a:cs typeface="Times New Roman" panose="02020603050405020304" pitchFamily="18" charset="0"/>
              </a:rPr>
              <a:t>Текст</a:t>
            </a:r>
            <a:endParaRPr lang="bg-BG" dirty="0"/>
          </a:p>
        </p:txBody>
      </p:sp>
      <p:pic>
        <p:nvPicPr>
          <p:cNvPr id="6" name="Picture 5">
            <a:extLst>
              <a:ext uri="{FF2B5EF4-FFF2-40B4-BE49-F238E27FC236}">
                <a16:creationId xmlns:a16="http://schemas.microsoft.com/office/drawing/2014/main" id="{FC0842BA-C109-AAB8-CA83-557F96D4C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328" y="1343804"/>
            <a:ext cx="4217437" cy="2988077"/>
          </a:xfrm>
          <a:prstGeom prst="ellipse">
            <a:avLst/>
          </a:prstGeom>
          <a:ln>
            <a:noFill/>
          </a:ln>
          <a:effectLst>
            <a:softEdge rad="112500"/>
          </a:effectLst>
        </p:spPr>
      </p:pic>
      <p:pic>
        <p:nvPicPr>
          <p:cNvPr id="8" name="Picture 7">
            <a:extLst>
              <a:ext uri="{FF2B5EF4-FFF2-40B4-BE49-F238E27FC236}">
                <a16:creationId xmlns:a16="http://schemas.microsoft.com/office/drawing/2014/main" id="{19A2FA16-6766-9B56-A351-5C5306FA3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679" y="3741862"/>
            <a:ext cx="3663820" cy="2134175"/>
          </a:xfrm>
          <a:prstGeom prst="ellipse">
            <a:avLst/>
          </a:prstGeom>
          <a:ln>
            <a:noFill/>
          </a:ln>
          <a:effectLst>
            <a:softEdge rad="112500"/>
          </a:effectLst>
        </p:spPr>
      </p:pic>
    </p:spTree>
    <p:extLst>
      <p:ext uri="{BB962C8B-B14F-4D97-AF65-F5344CB8AC3E}">
        <p14:creationId xmlns:p14="http://schemas.microsoft.com/office/powerpoint/2010/main" val="3013116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1" y="1618568"/>
            <a:ext cx="3960676"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Средиземноморски тюлен монах</a:t>
            </a:r>
            <a:endParaRPr lang="bg-BG" sz="2000" dirty="0">
              <a:solidFill>
                <a:srgbClr val="085E97"/>
              </a:solidFill>
            </a:endParaRP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733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51323"/>
            <a:ext cx="965684" cy="400110"/>
          </a:xfrm>
          <a:prstGeom prst="rect">
            <a:avLst/>
          </a:prstGeom>
        </p:spPr>
        <p:txBody>
          <a:bodyPr wrap="square">
            <a:spAutoFit/>
          </a:bodyPr>
          <a:lstStyle/>
          <a:p>
            <a:r>
              <a:rPr lang="bg-BG"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Кит</a:t>
            </a:r>
            <a:endParaRPr lang="bg-BG" sz="2000" dirty="0">
              <a:solidFill>
                <a:srgbClr val="085E97"/>
              </a:solidFill>
            </a:endParaRPr>
          </a:p>
        </p:txBody>
      </p:sp>
      <p:sp>
        <p:nvSpPr>
          <p:cNvPr id="3" name="Rectangle 2"/>
          <p:cNvSpPr/>
          <p:nvPr/>
        </p:nvSpPr>
        <p:spPr>
          <a:xfrm>
            <a:off x="1141412" y="2208688"/>
            <a:ext cx="3511101" cy="369332"/>
          </a:xfrm>
          <a:prstGeom prst="rect">
            <a:avLst/>
          </a:prstGeom>
        </p:spPr>
        <p:txBody>
          <a:bodyPr wrap="square">
            <a:spAutoFit/>
          </a:bodyPr>
          <a:lstStyle/>
          <a:p>
            <a:r>
              <a:rPr lang="bg-BG" dirty="0">
                <a:latin typeface="Calibri" panose="020F0502020204030204" pitchFamily="34" charset="0"/>
                <a:cs typeface="Times New Roman" panose="02020603050405020304" pitchFamily="18" charset="0"/>
              </a:rPr>
              <a:t>Текст</a:t>
            </a:r>
            <a:endParaRPr lang="bg-BG" dirty="0"/>
          </a:p>
        </p:txBody>
      </p:sp>
      <p:pic>
        <p:nvPicPr>
          <p:cNvPr id="7" name="Picture 6">
            <a:extLst>
              <a:ext uri="{FF2B5EF4-FFF2-40B4-BE49-F238E27FC236}">
                <a16:creationId xmlns:a16="http://schemas.microsoft.com/office/drawing/2014/main" id="{D48EBC20-B4A2-CD94-0A2F-BFEAA19F1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27212"/>
            <a:ext cx="4814299" cy="4814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2990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1" y="1618568"/>
            <a:ext cx="3960676"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Кит</a:t>
            </a:r>
            <a:endParaRPr lang="bg-BG" sz="2000" dirty="0">
              <a:solidFill>
                <a:srgbClr val="085E97"/>
              </a:solidFill>
            </a:endParaRP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748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51323"/>
            <a:ext cx="2701718" cy="400110"/>
          </a:xfrm>
          <a:prstGeom prst="rect">
            <a:avLst/>
          </a:prstGeom>
        </p:spPr>
        <p:txBody>
          <a:bodyPr wrap="square">
            <a:spAutoFit/>
          </a:bodyPr>
          <a:lstStyle/>
          <a:p>
            <a:r>
              <a:rPr lang="bg-BG" sz="2000" dirty="0">
                <a:solidFill>
                  <a:srgbClr val="085E97"/>
                </a:solidFill>
              </a:rPr>
              <a:t>Тасманийски дявол</a:t>
            </a:r>
          </a:p>
        </p:txBody>
      </p:sp>
      <p:sp>
        <p:nvSpPr>
          <p:cNvPr id="3" name="Rectangle 2"/>
          <p:cNvSpPr/>
          <p:nvPr/>
        </p:nvSpPr>
        <p:spPr>
          <a:xfrm>
            <a:off x="1141412" y="2208688"/>
            <a:ext cx="3511101" cy="369332"/>
          </a:xfrm>
          <a:prstGeom prst="rect">
            <a:avLst/>
          </a:prstGeom>
        </p:spPr>
        <p:txBody>
          <a:bodyPr wrap="square">
            <a:spAutoFit/>
          </a:bodyPr>
          <a:lstStyle/>
          <a:p>
            <a:r>
              <a:rPr lang="bg-BG" dirty="0">
                <a:latin typeface="Calibri" panose="020F0502020204030204" pitchFamily="34" charset="0"/>
                <a:cs typeface="Times New Roman" panose="02020603050405020304" pitchFamily="18" charset="0"/>
              </a:rPr>
              <a:t>Текст</a:t>
            </a:r>
            <a:endParaRPr lang="bg-BG" dirty="0"/>
          </a:p>
        </p:txBody>
      </p:sp>
      <p:pic>
        <p:nvPicPr>
          <p:cNvPr id="6" name="Картина 5">
            <a:extLst>
              <a:ext uri="{FF2B5EF4-FFF2-40B4-BE49-F238E27FC236}">
                <a16:creationId xmlns:a16="http://schemas.microsoft.com/office/drawing/2014/main" id="{7570145D-2793-FED2-CDA8-9920152822A1}"/>
              </a:ext>
            </a:extLst>
          </p:cNvPr>
          <p:cNvPicPr>
            <a:picLocks noChangeAspect="1"/>
          </p:cNvPicPr>
          <p:nvPr/>
        </p:nvPicPr>
        <p:blipFill>
          <a:blip r:embed="rId2"/>
          <a:stretch>
            <a:fillRect/>
          </a:stretch>
        </p:blipFill>
        <p:spPr>
          <a:xfrm>
            <a:off x="5897527" y="2020655"/>
            <a:ext cx="6096000" cy="39719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9430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1" y="1618568"/>
            <a:ext cx="3960676" cy="400110"/>
          </a:xfrm>
          <a:prstGeom prst="rect">
            <a:avLst/>
          </a:prstGeom>
        </p:spPr>
        <p:txBody>
          <a:bodyPr wrap="square">
            <a:spAutoFit/>
          </a:bodyPr>
          <a:lstStyle/>
          <a:p>
            <a:r>
              <a:rPr lang="bg-BG" sz="2000" dirty="0">
                <a:solidFill>
                  <a:srgbClr val="085E97"/>
                </a:solidFill>
              </a:rPr>
              <a:t>Тасманийски дявол</a:t>
            </a: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536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долния колонтитул 1">
            <a:extLst>
              <a:ext uri="{FF2B5EF4-FFF2-40B4-BE49-F238E27FC236}">
                <a16:creationId xmlns:a16="http://schemas.microsoft.com/office/drawing/2014/main" id="{1231E44D-222F-EC2C-A8FB-22F28FFE68F9}"/>
              </a:ext>
            </a:extLst>
          </p:cNvPr>
          <p:cNvSpPr>
            <a:spLocks noGrp="1"/>
          </p:cNvSpPr>
          <p:nvPr>
            <p:ph type="ftr" sz="quarter" idx="11"/>
          </p:nvPr>
        </p:nvSpPr>
        <p:spPr/>
        <p:txBody>
          <a:bodyPr/>
          <a:lstStyle/>
          <a:p>
            <a:r>
              <a:rPr lang="en-US"/>
              <a:t>The present output has been produced within the We Teach DATA project, implemented with the financial support from the European Commission. The material reflects the views only of the authors, and the Commission cannot be held responsible for any use which may be made of the information contained therein.</a:t>
            </a:r>
            <a:endParaRPr lang="en-GB"/>
          </a:p>
        </p:txBody>
      </p:sp>
      <p:sp>
        <p:nvSpPr>
          <p:cNvPr id="4" name="TextBox 3">
            <a:extLst>
              <a:ext uri="{FF2B5EF4-FFF2-40B4-BE49-F238E27FC236}">
                <a16:creationId xmlns:a16="http://schemas.microsoft.com/office/drawing/2014/main" id="{A3631757-42FF-3ACB-16D7-8F56D996FA43}"/>
              </a:ext>
            </a:extLst>
          </p:cNvPr>
          <p:cNvSpPr txBox="1"/>
          <p:nvPr/>
        </p:nvSpPr>
        <p:spPr>
          <a:xfrm>
            <a:off x="3028951" y="1371362"/>
            <a:ext cx="6110286" cy="584775"/>
          </a:xfrm>
          <a:prstGeom prst="rect">
            <a:avLst/>
          </a:prstGeom>
          <a:noFill/>
        </p:spPr>
        <p:txBody>
          <a:bodyPr wrap="square">
            <a:spAutoFit/>
          </a:bodyPr>
          <a:lstStyle/>
          <a:p>
            <a:pPr algn="ctr"/>
            <a:r>
              <a:rPr lang="bg-BG" sz="3200" dirty="0">
                <a:latin typeface="Calibri" panose="020F0502020204030204" pitchFamily="34" charset="0"/>
                <a:cs typeface="Calibri" panose="020F0502020204030204" pitchFamily="34" charset="0"/>
              </a:rPr>
              <a:t>Източници</a:t>
            </a:r>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A5A8B0D-1D64-D449-BF4A-393BD68A3DA7}"/>
              </a:ext>
            </a:extLst>
          </p:cNvPr>
          <p:cNvSpPr txBox="1"/>
          <p:nvPr/>
        </p:nvSpPr>
        <p:spPr>
          <a:xfrm>
            <a:off x="1409700" y="1956137"/>
            <a:ext cx="9467850" cy="1661993"/>
          </a:xfrm>
          <a:prstGeom prst="rect">
            <a:avLst/>
          </a:prstGeom>
          <a:noFill/>
        </p:spPr>
        <p:txBody>
          <a:bodyPr wrap="square">
            <a:spAutoFit/>
          </a:bodyPr>
          <a:lstStyle/>
          <a:p>
            <a:pPr marL="342900" indent="-342900">
              <a:buAutoNum type="arabicPeriod"/>
            </a:pPr>
            <a:endParaRPr lang="ru-RU" dirty="0"/>
          </a:p>
          <a:p>
            <a:pPr marL="342900" indent="-342900">
              <a:buAutoNum type="arabicPeriod"/>
            </a:pPr>
            <a:r>
              <a:rPr lang="ru-RU" sz="1400" dirty="0" err="1">
                <a:latin typeface="Calibri" panose="020F0502020204030204" pitchFamily="34" charset="0"/>
                <a:cs typeface="Calibri" panose="020F0502020204030204" pitchFamily="34" charset="0"/>
              </a:rPr>
              <a:t>Име</a:t>
            </a:r>
            <a:r>
              <a:rPr lang="ru-RU" sz="1400" dirty="0">
                <a:latin typeface="Calibri" panose="020F0502020204030204" pitchFamily="34" charset="0"/>
                <a:cs typeface="Calibri" panose="020F0502020204030204" pitchFamily="34" charset="0"/>
              </a:rPr>
              <a:t> на автора, заглавие на </a:t>
            </a:r>
            <a:r>
              <a:rPr lang="ru-RU" sz="1400" dirty="0" err="1">
                <a:latin typeface="Calibri" panose="020F0502020204030204" pitchFamily="34" charset="0"/>
                <a:cs typeface="Calibri" panose="020F0502020204030204" pitchFamily="34" charset="0"/>
              </a:rPr>
              <a:t>книгата</a:t>
            </a:r>
            <a:r>
              <a:rPr lang="ru-RU" sz="1400" dirty="0">
                <a:latin typeface="Calibri" panose="020F0502020204030204" pitchFamily="34" charset="0"/>
                <a:cs typeface="Calibri" panose="020F0502020204030204" pitchFamily="34" charset="0"/>
              </a:rPr>
              <a:t>/</a:t>
            </a:r>
            <a:r>
              <a:rPr lang="ru-RU" sz="1400" dirty="0" err="1">
                <a:latin typeface="Calibri" panose="020F0502020204030204" pitchFamily="34" charset="0"/>
                <a:cs typeface="Calibri" panose="020F0502020204030204" pitchFamily="34" charset="0"/>
              </a:rPr>
              <a:t>статията</a:t>
            </a:r>
            <a:r>
              <a:rPr lang="ru-RU" sz="1400" dirty="0">
                <a:latin typeface="Calibri" panose="020F0502020204030204" pitchFamily="34" charset="0"/>
                <a:cs typeface="Calibri" panose="020F0502020204030204" pitchFamily="34" charset="0"/>
              </a:rPr>
              <a:t>, изд. „……………….“, град, година на </a:t>
            </a:r>
            <a:r>
              <a:rPr lang="ru-RU" sz="1400" dirty="0" err="1">
                <a:latin typeface="Calibri" panose="020F0502020204030204" pitchFamily="34" charset="0"/>
                <a:cs typeface="Calibri" panose="020F0502020204030204" pitchFamily="34" charset="0"/>
              </a:rPr>
              <a:t>изданието</a:t>
            </a:r>
            <a:endParaRPr lang="ru-RU" sz="1400" dirty="0">
              <a:latin typeface="Calibri" panose="020F0502020204030204" pitchFamily="34" charset="0"/>
              <a:cs typeface="Calibri" panose="020F0502020204030204" pitchFamily="34" charset="0"/>
            </a:endParaRPr>
          </a:p>
          <a:p>
            <a:pPr marL="342900" indent="-342900">
              <a:buAutoNum type="arabicPeriod"/>
            </a:pPr>
            <a:r>
              <a:rPr lang="bg-BG" sz="1400" dirty="0">
                <a:latin typeface="Calibri" panose="020F0502020204030204" pitchFamily="34" charset="0"/>
                <a:cs typeface="Calibri" panose="020F0502020204030204" pitchFamily="34" charset="0"/>
              </a:rPr>
              <a:t>Застрашени видове в Европа – данни и факти </a:t>
            </a:r>
            <a:r>
              <a:rPr lang="en-US" sz="1400"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https://www.europarl.europa.eu/topics/bg/article/20200519STO79424/zastrasheni-vidove-v-evropa-danni-i-fakti-infoghrafika</a:t>
            </a:r>
            <a:endParaRPr lang="bg-BG" sz="1400" dirty="0">
              <a:latin typeface="Calibri" panose="020F0502020204030204" pitchFamily="34" charset="0"/>
              <a:cs typeface="Calibri" panose="020F0502020204030204" pitchFamily="34" charset="0"/>
            </a:endParaRPr>
          </a:p>
          <a:p>
            <a:pPr marL="342900" indent="-342900">
              <a:buFontTx/>
              <a:buAutoNum type="arabicPeriod"/>
            </a:pPr>
            <a:r>
              <a:rPr lang="bg-BG" sz="1400" dirty="0">
                <a:latin typeface="Calibri" panose="020F0502020204030204" pitchFamily="34" charset="0"/>
                <a:cs typeface="Calibri" panose="020F0502020204030204" pitchFamily="34" charset="0"/>
              </a:rPr>
              <a:t>Китове </a:t>
            </a:r>
            <a:r>
              <a:rPr lang="en-US" sz="1400" dirty="0">
                <a:solidFill>
                  <a:schemeClr val="accent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https://miau.bg/n-110492-</a:t>
            </a:r>
            <a:r>
              <a:rPr lang="bg-BG" sz="1400" dirty="0">
                <a:solidFill>
                  <a:schemeClr val="accent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Китове</a:t>
            </a:r>
            <a:endParaRPr lang="bg-BG" sz="1400" dirty="0">
              <a:latin typeface="Calibri" panose="020F0502020204030204" pitchFamily="34" charset="0"/>
              <a:cs typeface="Calibri" panose="020F0502020204030204" pitchFamily="34" charset="0"/>
            </a:endParaRPr>
          </a:p>
          <a:p>
            <a:pPr marL="342900" indent="-342900">
              <a:buAutoNum type="arabicPeriod"/>
            </a:pP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45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51323"/>
            <a:ext cx="2048959" cy="400110"/>
          </a:xfrm>
          <a:prstGeom prst="rect">
            <a:avLst/>
          </a:prstGeom>
        </p:spPr>
        <p:txBody>
          <a:bodyPr wrap="none">
            <a:spAutoFit/>
          </a:bodyPr>
          <a:lstStyle/>
          <a:p>
            <a:r>
              <a:rPr lang="bg-BG"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Явански носорог</a:t>
            </a:r>
            <a:endParaRPr lang="bg-BG" sz="2000" dirty="0">
              <a:solidFill>
                <a:srgbClr val="085E97"/>
              </a:solidFill>
            </a:endParaRPr>
          </a:p>
        </p:txBody>
      </p:sp>
      <p:sp>
        <p:nvSpPr>
          <p:cNvPr id="3" name="Rectangle 2"/>
          <p:cNvSpPr/>
          <p:nvPr/>
        </p:nvSpPr>
        <p:spPr>
          <a:xfrm>
            <a:off x="1141412" y="2044566"/>
            <a:ext cx="3695631" cy="3970318"/>
          </a:xfrm>
          <a:prstGeom prst="rect">
            <a:avLst/>
          </a:prstGeom>
        </p:spPr>
        <p:txBody>
          <a:bodyPr wrap="square">
            <a:spAutoFit/>
          </a:bodyPr>
          <a:lstStyle/>
          <a:p>
            <a:r>
              <a:rPr lang="ru-RU" dirty="0" err="1">
                <a:latin typeface="Calibri" panose="020F0502020204030204" pitchFamily="34" charset="0"/>
                <a:cs typeface="Times New Roman" panose="02020603050405020304" pitchFamily="18" charset="0"/>
              </a:rPr>
              <a:t>Националният</a:t>
            </a:r>
            <a:r>
              <a:rPr lang="ru-RU" dirty="0">
                <a:latin typeface="Calibri" panose="020F0502020204030204" pitchFamily="34" charset="0"/>
                <a:cs typeface="Times New Roman" panose="02020603050405020304" pitchFamily="18" charset="0"/>
              </a:rPr>
              <a:t> парк </a:t>
            </a:r>
            <a:r>
              <a:rPr lang="ru-RU" dirty="0" err="1">
                <a:latin typeface="Calibri" panose="020F0502020204030204" pitchFamily="34" charset="0"/>
                <a:cs typeface="Times New Roman" panose="02020603050405020304" pitchFamily="18" charset="0"/>
              </a:rPr>
              <a:t>Ujung</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Kulon</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обект</a:t>
            </a:r>
            <a:r>
              <a:rPr lang="ru-RU" dirty="0">
                <a:latin typeface="Calibri" panose="020F0502020204030204" pitchFamily="34" charset="0"/>
                <a:cs typeface="Times New Roman" panose="02020603050405020304" pitchFamily="18" charset="0"/>
              </a:rPr>
              <a:t> на </a:t>
            </a:r>
            <a:r>
              <a:rPr lang="ru-RU" dirty="0" err="1">
                <a:latin typeface="Calibri" panose="020F0502020204030204" pitchFamily="34" charset="0"/>
                <a:cs typeface="Times New Roman" panose="02020603050405020304" pitchFamily="18" charset="0"/>
              </a:rPr>
              <a:t>световното</a:t>
            </a:r>
            <a:r>
              <a:rPr lang="ru-RU" dirty="0">
                <a:latin typeface="Calibri" panose="020F0502020204030204" pitchFamily="34" charset="0"/>
                <a:cs typeface="Times New Roman" panose="02020603050405020304" pitchFamily="18" charset="0"/>
              </a:rPr>
              <a:t> наследство, е </a:t>
            </a:r>
            <a:r>
              <a:rPr lang="ru-RU" dirty="0" err="1">
                <a:latin typeface="Calibri" panose="020F0502020204030204" pitchFamily="34" charset="0"/>
                <a:cs typeface="Times New Roman" panose="02020603050405020304" pitchFamily="18" charset="0"/>
              </a:rPr>
              <a:t>последното</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останало</a:t>
            </a:r>
            <a:r>
              <a:rPr lang="ru-RU" dirty="0">
                <a:latin typeface="Calibri" panose="020F0502020204030204" pitchFamily="34" charset="0"/>
                <a:cs typeface="Times New Roman" panose="02020603050405020304" pitchFamily="18" charset="0"/>
              </a:rPr>
              <a:t> убежище на </a:t>
            </a:r>
            <a:r>
              <a:rPr lang="ru-RU" dirty="0" err="1">
                <a:latin typeface="Calibri" panose="020F0502020204030204" pitchFamily="34" charset="0"/>
                <a:cs typeface="Times New Roman" panose="02020603050405020304" pitchFamily="18" charset="0"/>
              </a:rPr>
              <a:t>явански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носорози</a:t>
            </a:r>
            <a:r>
              <a:rPr lang="ru-RU" dirty="0">
                <a:latin typeface="Calibri" panose="020F0502020204030204" pitchFamily="34" charset="0"/>
                <a:cs typeface="Times New Roman" panose="02020603050405020304" pitchFamily="18" charset="0"/>
              </a:rPr>
              <a:t>. Но </a:t>
            </a:r>
            <a:r>
              <a:rPr lang="ru-RU" dirty="0" err="1">
                <a:latin typeface="Calibri" panose="020F0502020204030204" pitchFamily="34" charset="0"/>
                <a:cs typeface="Times New Roman" panose="02020603050405020304" pitchFamily="18" charset="0"/>
              </a:rPr>
              <a:t>районът</a:t>
            </a:r>
            <a:r>
              <a:rPr lang="ru-RU" dirty="0">
                <a:latin typeface="Calibri" panose="020F0502020204030204" pitchFamily="34" charset="0"/>
                <a:cs typeface="Times New Roman" panose="02020603050405020304" pitchFamily="18" charset="0"/>
              </a:rPr>
              <a:t> страда и от </a:t>
            </a:r>
            <a:r>
              <a:rPr lang="bg-BG" dirty="0">
                <a:latin typeface="Calibri" panose="020F0502020204030204" pitchFamily="34" charset="0"/>
                <a:cs typeface="Times New Roman" panose="02020603050405020304" pitchFamily="18" charset="0"/>
              </a:rPr>
              <a:t>завземащата все по-големи територии </a:t>
            </a:r>
            <a:r>
              <a:rPr lang="ru-RU" dirty="0" err="1">
                <a:latin typeface="Calibri" panose="020F0502020204030204" pitchFamily="34" charset="0"/>
                <a:cs typeface="Times New Roman" panose="02020603050405020304" pitchFamily="18" charset="0"/>
              </a:rPr>
              <a:t>палма</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Arenga</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оставяйки</a:t>
            </a:r>
            <a:r>
              <a:rPr lang="ru-RU" dirty="0">
                <a:latin typeface="Calibri" panose="020F0502020204030204" pitchFamily="34" charset="0"/>
                <a:cs typeface="Times New Roman" panose="02020603050405020304" pitchFamily="18" charset="0"/>
              </a:rPr>
              <a:t> на </a:t>
            </a:r>
            <a:r>
              <a:rPr lang="ru-RU" dirty="0" err="1">
                <a:latin typeface="Calibri" panose="020F0502020204030204" pitchFamily="34" charset="0"/>
                <a:cs typeface="Times New Roman" panose="02020603050405020304" pitchFamily="18" charset="0"/>
              </a:rPr>
              <a:t>носорозите</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по-малко</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храна</a:t>
            </a:r>
            <a:r>
              <a:rPr lang="ru-RU" dirty="0">
                <a:latin typeface="Calibri" panose="020F0502020204030204" pitchFamily="34" charset="0"/>
                <a:cs typeface="Times New Roman" panose="02020603050405020304" pitchFamily="18" charset="0"/>
              </a:rPr>
              <a:t> за </a:t>
            </a:r>
            <a:r>
              <a:rPr lang="ru-RU" dirty="0" err="1">
                <a:latin typeface="Calibri" panose="020F0502020204030204" pitchFamily="34" charset="0"/>
                <a:cs typeface="Times New Roman" panose="02020603050405020304" pitchFamily="18" charset="0"/>
              </a:rPr>
              <a:t>ядене</a:t>
            </a:r>
            <a:r>
              <a:rPr lang="ru-RU" dirty="0">
                <a:latin typeface="Calibri" panose="020F0502020204030204" pitchFamily="34" charset="0"/>
                <a:cs typeface="Times New Roman" panose="02020603050405020304" pitchFamily="18" charset="0"/>
              </a:rPr>
              <a:t> и </a:t>
            </a:r>
            <a:r>
              <a:rPr lang="ru-RU" dirty="0" err="1">
                <a:latin typeface="Calibri" panose="020F0502020204030204" pitchFamily="34" charset="0"/>
                <a:cs typeface="Times New Roman" panose="02020603050405020304" pitchFamily="18" charset="0"/>
              </a:rPr>
              <a:t>по-малко</a:t>
            </a:r>
            <a:r>
              <a:rPr lang="ru-RU" dirty="0">
                <a:latin typeface="Calibri" panose="020F0502020204030204" pitchFamily="34" charset="0"/>
                <a:cs typeface="Times New Roman" panose="02020603050405020304" pitchFamily="18" charset="0"/>
              </a:rPr>
              <a:t> местообитания за движение. </a:t>
            </a:r>
            <a:r>
              <a:rPr lang="ru-RU" dirty="0" err="1">
                <a:latin typeface="Calibri" panose="020F0502020204030204" pitchFamily="34" charset="0"/>
                <a:cs typeface="Times New Roman" panose="02020603050405020304" pitchFamily="18" charset="0"/>
              </a:rPr>
              <a:t>Освен</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това</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малката</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популация</a:t>
            </a:r>
            <a:r>
              <a:rPr lang="ru-RU" dirty="0">
                <a:latin typeface="Calibri" panose="020F0502020204030204" pitchFamily="34" charset="0"/>
                <a:cs typeface="Times New Roman" panose="02020603050405020304" pitchFamily="18" charset="0"/>
              </a:rPr>
              <a:t> на </a:t>
            </a:r>
            <a:r>
              <a:rPr lang="ru-RU" dirty="0" err="1">
                <a:latin typeface="Calibri" panose="020F0502020204030204" pitchFamily="34" charset="0"/>
                <a:cs typeface="Times New Roman" panose="02020603050405020304" pitchFamily="18" charset="0"/>
              </a:rPr>
              <a:t>явански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носорози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също</a:t>
            </a:r>
            <a:r>
              <a:rPr lang="ru-RU" dirty="0">
                <a:latin typeface="Calibri" panose="020F0502020204030204" pitchFamily="34" charset="0"/>
                <a:cs typeface="Times New Roman" panose="02020603050405020304" pitchFamily="18" charset="0"/>
              </a:rPr>
              <a:t> е </a:t>
            </a:r>
            <a:r>
              <a:rPr lang="ru-RU" dirty="0" err="1">
                <a:latin typeface="Calibri" panose="020F0502020204030204" pitchFamily="34" charset="0"/>
                <a:cs typeface="Times New Roman" panose="02020603050405020304" pitchFamily="18" charset="0"/>
              </a:rPr>
              <a:t>изключително</a:t>
            </a:r>
            <a:r>
              <a:rPr lang="ru-RU" dirty="0">
                <a:latin typeface="Calibri" panose="020F0502020204030204" pitchFamily="34" charset="0"/>
                <a:cs typeface="Times New Roman" panose="02020603050405020304" pitchFamily="18" charset="0"/>
              </a:rPr>
              <a:t> уязвима </a:t>
            </a:r>
            <a:r>
              <a:rPr lang="ru-RU" dirty="0" err="1">
                <a:latin typeface="Calibri" panose="020F0502020204030204" pitchFamily="34" charset="0"/>
                <a:cs typeface="Times New Roman" panose="02020603050405020304" pitchFamily="18" charset="0"/>
              </a:rPr>
              <a:t>към</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изчезване</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поради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природни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катастрофи</a:t>
            </a:r>
            <a:r>
              <a:rPr lang="ru-RU" dirty="0">
                <a:latin typeface="Calibri" panose="020F0502020204030204" pitchFamily="34" charset="0"/>
                <a:cs typeface="Times New Roman" panose="02020603050405020304" pitchFamily="18" charset="0"/>
              </a:rPr>
              <a:t>, </a:t>
            </a:r>
            <a:r>
              <a:rPr lang="ru-RU" dirty="0" err="1">
                <a:latin typeface="Calibri" panose="020F0502020204030204" pitchFamily="34" charset="0"/>
                <a:cs typeface="Times New Roman" panose="02020603050405020304" pitchFamily="18" charset="0"/>
              </a:rPr>
              <a:t>болести</a:t>
            </a:r>
            <a:r>
              <a:rPr lang="ru-RU" dirty="0">
                <a:latin typeface="Calibri" panose="020F0502020204030204" pitchFamily="34" charset="0"/>
                <a:cs typeface="Times New Roman" panose="02020603050405020304" pitchFamily="18" charset="0"/>
              </a:rPr>
              <a:t> и  </a:t>
            </a:r>
            <a:r>
              <a:rPr lang="ru-RU" dirty="0" err="1">
                <a:latin typeface="Calibri" panose="020F0502020204030204" pitchFamily="34" charset="0"/>
                <a:cs typeface="Times New Roman" panose="02020603050405020304" pitchFamily="18" charset="0"/>
              </a:rPr>
              <a:t>бракониерство</a:t>
            </a:r>
            <a:r>
              <a:rPr lang="ru-RU" dirty="0">
                <a:latin typeface="Calibri" panose="020F0502020204030204" pitchFamily="34" charset="0"/>
                <a:cs typeface="Times New Roman" panose="02020603050405020304" pitchFamily="18" charset="0"/>
              </a:rPr>
              <a:t>.</a:t>
            </a:r>
            <a:endParaRPr lang="bg-BG" dirty="0"/>
          </a:p>
        </p:txBody>
      </p:sp>
      <p:pic>
        <p:nvPicPr>
          <p:cNvPr id="4" name="Картина 3">
            <a:extLst>
              <a:ext uri="{FF2B5EF4-FFF2-40B4-BE49-F238E27FC236}">
                <a16:creationId xmlns:a16="http://schemas.microsoft.com/office/drawing/2014/main" id="{6611548B-EB18-BC75-23EB-CC6326D6DFC7}"/>
              </a:ext>
            </a:extLst>
          </p:cNvPr>
          <p:cNvPicPr>
            <a:picLocks noChangeAspect="1"/>
          </p:cNvPicPr>
          <p:nvPr/>
        </p:nvPicPr>
        <p:blipFill>
          <a:blip r:embed="rId2"/>
          <a:stretch>
            <a:fillRect/>
          </a:stretch>
        </p:blipFill>
        <p:spPr>
          <a:xfrm>
            <a:off x="6625395" y="1922585"/>
            <a:ext cx="5273529" cy="3515686"/>
          </a:xfrm>
          <a:prstGeom prst="ellipse">
            <a:avLst/>
          </a:prstGeom>
          <a:ln>
            <a:noFill/>
          </a:ln>
          <a:effectLst>
            <a:softEdge rad="112500"/>
          </a:effectLst>
        </p:spPr>
      </p:pic>
    </p:spTree>
    <p:extLst>
      <p:ext uri="{BB962C8B-B14F-4D97-AF65-F5344CB8AC3E}">
        <p14:creationId xmlns:p14="http://schemas.microsoft.com/office/powerpoint/2010/main" val="90536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05315"/>
            <a:ext cx="2491195" cy="400110"/>
          </a:xfrm>
          <a:prstGeom prst="rect">
            <a:avLst/>
          </a:prstGeom>
        </p:spPr>
        <p:txBody>
          <a:bodyPr wrap="none">
            <a:spAutoFit/>
          </a:bodyPr>
          <a:lstStyle/>
          <a:p>
            <a:r>
              <a:rPr lang="bg-BG"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Орангутан - </a:t>
            </a:r>
            <a:r>
              <a:rPr lang="en-US"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85E97"/>
                </a:solidFill>
                <a:latin typeface="Calibri" panose="020F0502020204030204" pitchFamily="34" charset="0"/>
                <a:ea typeface="Calibri" panose="020F0502020204030204" pitchFamily="34" charset="0"/>
                <a:cs typeface="Times New Roman" panose="02020603050405020304" pitchFamily="18" charset="0"/>
              </a:rPr>
              <a:t>Tapanuli</a:t>
            </a:r>
            <a:endParaRPr lang="bg-BG" sz="2000" dirty="0">
              <a:solidFill>
                <a:srgbClr val="085E97"/>
              </a:solidFill>
            </a:endParaRPr>
          </a:p>
        </p:txBody>
      </p:sp>
      <p:pic>
        <p:nvPicPr>
          <p:cNvPr id="4" name="Картина 3">
            <a:extLst>
              <a:ext uri="{FF2B5EF4-FFF2-40B4-BE49-F238E27FC236}">
                <a16:creationId xmlns:a16="http://schemas.microsoft.com/office/drawing/2014/main" id="{A8BACE40-BEFC-068B-BF54-AA14B433DA21}"/>
              </a:ext>
            </a:extLst>
          </p:cNvPr>
          <p:cNvPicPr>
            <a:picLocks noChangeAspect="1"/>
          </p:cNvPicPr>
          <p:nvPr/>
        </p:nvPicPr>
        <p:blipFill>
          <a:blip r:embed="rId2"/>
          <a:stretch>
            <a:fillRect/>
          </a:stretch>
        </p:blipFill>
        <p:spPr>
          <a:xfrm>
            <a:off x="7474926" y="2132317"/>
            <a:ext cx="3881227" cy="25933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Текстово поле 5">
            <a:extLst>
              <a:ext uri="{FF2B5EF4-FFF2-40B4-BE49-F238E27FC236}">
                <a16:creationId xmlns:a16="http://schemas.microsoft.com/office/drawing/2014/main" id="{D9409EB1-A8AB-D458-1A7D-65F2425508BD}"/>
              </a:ext>
            </a:extLst>
          </p:cNvPr>
          <p:cNvSpPr txBox="1"/>
          <p:nvPr/>
        </p:nvSpPr>
        <p:spPr>
          <a:xfrm>
            <a:off x="1019907" y="2132317"/>
            <a:ext cx="3881227" cy="3693319"/>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Орангутанът</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Tapanuli</a:t>
            </a:r>
            <a:r>
              <a:rPr lang="ru-RU" dirty="0">
                <a:latin typeface="Calibri" panose="020F0502020204030204" pitchFamily="34" charset="0"/>
                <a:ea typeface="Calibri" panose="020F0502020204030204" pitchFamily="34" charset="0"/>
                <a:cs typeface="Calibri" panose="020F0502020204030204" pitchFamily="34" charset="0"/>
              </a:rPr>
              <a:t> е </a:t>
            </a:r>
            <a:r>
              <a:rPr lang="ru-RU" dirty="0" err="1">
                <a:latin typeface="Calibri" panose="020F0502020204030204" pitchFamily="34" charset="0"/>
                <a:ea typeface="Calibri" panose="020F0502020204030204" pitchFamily="34" charset="0"/>
                <a:cs typeface="Calibri" panose="020F0502020204030204" pitchFamily="34" charset="0"/>
              </a:rPr>
              <a:t>новоописан</a:t>
            </a:r>
            <a:r>
              <a:rPr lang="ru-RU" dirty="0">
                <a:latin typeface="Calibri" panose="020F0502020204030204" pitchFamily="34" charset="0"/>
                <a:ea typeface="Calibri" panose="020F0502020204030204" pitchFamily="34" charset="0"/>
                <a:cs typeface="Calibri" panose="020F0502020204030204" pitchFamily="34" charset="0"/>
              </a:rPr>
              <a:t> вид орангутан, включен в </a:t>
            </a:r>
            <a:r>
              <a:rPr lang="ru-RU" dirty="0" err="1">
                <a:latin typeface="Calibri" panose="020F0502020204030204" pitchFamily="34" charset="0"/>
                <a:ea typeface="Calibri" panose="020F0502020204030204" pitchFamily="34" charset="0"/>
                <a:cs typeface="Calibri" panose="020F0502020204030204" pitchFamily="34" charset="0"/>
              </a:rPr>
              <a:t>списъка</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като</a:t>
            </a:r>
            <a:r>
              <a:rPr lang="ru-RU" dirty="0">
                <a:latin typeface="Calibri" panose="020F0502020204030204" pitchFamily="34" charset="0"/>
                <a:ea typeface="Calibri" panose="020F0502020204030204" pitchFamily="34" charset="0"/>
                <a:cs typeface="Calibri" panose="020F0502020204030204" pitchFamily="34" charset="0"/>
              </a:rPr>
              <a:t> отделен вид </a:t>
            </a:r>
            <a:r>
              <a:rPr lang="ru-RU" dirty="0" err="1">
                <a:latin typeface="Calibri" panose="020F0502020204030204" pitchFamily="34" charset="0"/>
                <a:ea typeface="Calibri" panose="020F0502020204030204" pitchFamily="34" charset="0"/>
                <a:cs typeface="Calibri" panose="020F0502020204030204" pitchFamily="34" charset="0"/>
              </a:rPr>
              <a:t>през</a:t>
            </a:r>
            <a:r>
              <a:rPr lang="ru-RU" dirty="0">
                <a:latin typeface="Calibri" panose="020F0502020204030204" pitchFamily="34" charset="0"/>
                <a:ea typeface="Calibri" panose="020F0502020204030204" pitchFamily="34" charset="0"/>
                <a:cs typeface="Calibri" panose="020F0502020204030204" pitchFamily="34" charset="0"/>
              </a:rPr>
              <a:t> 2017 г. В </a:t>
            </a:r>
            <a:r>
              <a:rPr lang="ru-RU" dirty="0" err="1">
                <a:latin typeface="Calibri" panose="020F0502020204030204" pitchFamily="34" charset="0"/>
                <a:ea typeface="Calibri" panose="020F0502020204030204" pitchFamily="34" charset="0"/>
                <a:cs typeface="Calibri" panose="020F0502020204030204" pitchFamily="34" charset="0"/>
              </a:rPr>
              <a:t>дивата</a:t>
            </a:r>
            <a:r>
              <a:rPr lang="ru-RU" dirty="0">
                <a:latin typeface="Calibri" panose="020F0502020204030204" pitchFamily="34" charset="0"/>
                <a:ea typeface="Calibri" panose="020F0502020204030204" pitchFamily="34" charset="0"/>
                <a:cs typeface="Calibri" panose="020F0502020204030204" pitchFamily="34" charset="0"/>
              </a:rPr>
              <a:t> природа </a:t>
            </a:r>
            <a:r>
              <a:rPr lang="ru-RU" dirty="0" err="1">
                <a:latin typeface="Calibri" panose="020F0502020204030204" pitchFamily="34" charset="0"/>
                <a:ea typeface="Calibri" panose="020F0502020204030204" pitchFamily="34" charset="0"/>
                <a:cs typeface="Calibri" panose="020F0502020204030204" pitchFamily="34" charset="0"/>
              </a:rPr>
              <a:t>съществува</a:t>
            </a:r>
            <a:r>
              <a:rPr lang="ru-RU" dirty="0">
                <a:latin typeface="Calibri" panose="020F0502020204030204" pitchFamily="34" charset="0"/>
                <a:ea typeface="Calibri" panose="020F0502020204030204" pitchFamily="34" charset="0"/>
                <a:cs typeface="Calibri" panose="020F0502020204030204" pitchFamily="34" charset="0"/>
              </a:rPr>
              <a:t> само </a:t>
            </a:r>
            <a:r>
              <a:rPr lang="ru-RU" dirty="0" err="1">
                <a:latin typeface="Calibri" panose="020F0502020204030204" pitchFamily="34" charset="0"/>
                <a:ea typeface="Calibri" panose="020F0502020204030204" pitchFamily="34" charset="0"/>
                <a:cs typeface="Calibri" panose="020F0502020204030204" pitchFamily="34" charset="0"/>
              </a:rPr>
              <a:t>една</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изолирана</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популация</a:t>
            </a:r>
            <a:r>
              <a:rPr lang="ru-RU" dirty="0">
                <a:latin typeface="Calibri" panose="020F0502020204030204" pitchFamily="34" charset="0"/>
                <a:ea typeface="Calibri" panose="020F0502020204030204" pitchFamily="34" charset="0"/>
                <a:cs typeface="Calibri" panose="020F0502020204030204" pitchFamily="34" charset="0"/>
              </a:rPr>
              <a:t> от </a:t>
            </a:r>
            <a:r>
              <a:rPr lang="ru-RU" dirty="0" err="1">
                <a:latin typeface="Calibri" panose="020F0502020204030204" pitchFamily="34" charset="0"/>
                <a:ea typeface="Calibri" panose="020F0502020204030204" pitchFamily="34" charset="0"/>
                <a:cs typeface="Calibri" panose="020F0502020204030204" pitchFamily="34" charset="0"/>
              </a:rPr>
              <a:t>орангутани</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Tapanuli</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която</a:t>
            </a:r>
            <a:r>
              <a:rPr lang="ru-RU" dirty="0">
                <a:latin typeface="Calibri" panose="020F0502020204030204" pitchFamily="34" charset="0"/>
                <a:ea typeface="Calibri" panose="020F0502020204030204" pitchFamily="34" charset="0"/>
                <a:cs typeface="Calibri" panose="020F0502020204030204" pitchFamily="34" charset="0"/>
              </a:rPr>
              <a:t> е ограничена до </a:t>
            </a:r>
            <a:r>
              <a:rPr lang="ru-RU" dirty="0" err="1">
                <a:latin typeface="Calibri" panose="020F0502020204030204" pitchFamily="34" charset="0"/>
                <a:ea typeface="Calibri" panose="020F0502020204030204" pitchFamily="34" charset="0"/>
                <a:cs typeface="Calibri" panose="020F0502020204030204" pitchFamily="34" charset="0"/>
              </a:rPr>
              <a:t>тропическите</a:t>
            </a:r>
            <a:r>
              <a:rPr lang="ru-RU" dirty="0">
                <a:latin typeface="Calibri" panose="020F0502020204030204" pitchFamily="34" charset="0"/>
                <a:ea typeface="Calibri" panose="020F0502020204030204" pitchFamily="34" charset="0"/>
                <a:cs typeface="Calibri" panose="020F0502020204030204" pitchFamily="34" charset="0"/>
              </a:rPr>
              <a:t> гори  на остров Суматра, Индонезия. </a:t>
            </a:r>
            <a:r>
              <a:rPr lang="ru-RU" dirty="0" err="1">
                <a:latin typeface="Calibri" panose="020F0502020204030204" pitchFamily="34" charset="0"/>
                <a:ea typeface="Calibri" panose="020F0502020204030204" pitchFamily="34" charset="0"/>
                <a:cs typeface="Calibri" panose="020F0502020204030204" pitchFamily="34" charset="0"/>
              </a:rPr>
              <a:t>Днес</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тези</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обитаващи</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дървета</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примати</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са</a:t>
            </a:r>
            <a:r>
              <a:rPr lang="ru-RU" dirty="0">
                <a:latin typeface="Calibri" panose="020F0502020204030204" pitchFamily="34" charset="0"/>
                <a:ea typeface="Calibri" panose="020F0502020204030204" pitchFamily="34" charset="0"/>
                <a:cs typeface="Calibri" panose="020F0502020204030204" pitchFamily="34" charset="0"/>
              </a:rPr>
              <a:t> критично </a:t>
            </a:r>
            <a:r>
              <a:rPr lang="ru-RU" dirty="0" err="1">
                <a:latin typeface="Calibri" panose="020F0502020204030204" pitchFamily="34" charset="0"/>
                <a:ea typeface="Calibri" panose="020F0502020204030204" pitchFamily="34" charset="0"/>
                <a:cs typeface="Calibri" panose="020F0502020204030204" pitchFamily="34" charset="0"/>
              </a:rPr>
              <a:t>застрашени</a:t>
            </a:r>
            <a:r>
              <a:rPr lang="ru-RU" dirty="0">
                <a:latin typeface="Calibri" panose="020F0502020204030204" pitchFamily="34" charset="0"/>
                <a:ea typeface="Calibri" panose="020F0502020204030204" pitchFamily="34" charset="0"/>
                <a:cs typeface="Calibri" panose="020F0502020204030204" pitchFamily="34" charset="0"/>
              </a:rPr>
              <a:t> с </a:t>
            </a:r>
            <a:r>
              <a:rPr lang="ru-RU" dirty="0" err="1">
                <a:latin typeface="Calibri" panose="020F0502020204030204" pitchFamily="34" charset="0"/>
                <a:ea typeface="Calibri" panose="020F0502020204030204" pitchFamily="34" charset="0"/>
                <a:cs typeface="Calibri" panose="020F0502020204030204" pitchFamily="34" charset="0"/>
              </a:rPr>
              <a:t>по-малко</a:t>
            </a:r>
            <a:r>
              <a:rPr lang="ru-RU" dirty="0">
                <a:latin typeface="Calibri" panose="020F0502020204030204" pitchFamily="34" charset="0"/>
                <a:ea typeface="Calibri" panose="020F0502020204030204" pitchFamily="34" charset="0"/>
                <a:cs typeface="Calibri" panose="020F0502020204030204" pitchFamily="34" charset="0"/>
              </a:rPr>
              <a:t> от 800 индивида в </a:t>
            </a:r>
            <a:r>
              <a:rPr lang="ru-RU" dirty="0" err="1">
                <a:latin typeface="Calibri" panose="020F0502020204030204" pitchFamily="34" charset="0"/>
                <a:ea typeface="Calibri" panose="020F0502020204030204" pitchFamily="34" charset="0"/>
                <a:cs typeface="Calibri" panose="020F0502020204030204" pitchFamily="34" charset="0"/>
              </a:rPr>
              <a:t>дивата</a:t>
            </a:r>
            <a:r>
              <a:rPr lang="ru-RU" dirty="0">
                <a:latin typeface="Calibri" panose="020F0502020204030204" pitchFamily="34" charset="0"/>
                <a:ea typeface="Calibri" panose="020F0502020204030204" pitchFamily="34" charset="0"/>
                <a:cs typeface="Calibri" panose="020F0502020204030204" pitchFamily="34" charset="0"/>
              </a:rPr>
              <a:t> природа, </a:t>
            </a:r>
            <a:r>
              <a:rPr lang="ru-RU" dirty="0" err="1">
                <a:latin typeface="Calibri" panose="020F0502020204030204" pitchFamily="34" charset="0"/>
                <a:ea typeface="Calibri" panose="020F0502020204030204" pitchFamily="34" charset="0"/>
                <a:cs typeface="Calibri" panose="020F0502020204030204" pitchFamily="34" charset="0"/>
              </a:rPr>
              <a:t>което</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ги</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прави</a:t>
            </a:r>
            <a:r>
              <a:rPr lang="ru-RU" dirty="0">
                <a:latin typeface="Calibri" panose="020F0502020204030204" pitchFamily="34" charset="0"/>
                <a:ea typeface="Calibri" panose="020F0502020204030204" pitchFamily="34" charset="0"/>
                <a:cs typeface="Calibri" panose="020F0502020204030204" pitchFamily="34" charset="0"/>
              </a:rPr>
              <a:t> най-</a:t>
            </a:r>
            <a:r>
              <a:rPr lang="ru-RU" dirty="0" err="1">
                <a:latin typeface="Calibri" panose="020F0502020204030204" pitchFamily="34" charset="0"/>
                <a:ea typeface="Calibri" panose="020F0502020204030204" pitchFamily="34" charset="0"/>
                <a:cs typeface="Calibri" panose="020F0502020204030204" pitchFamily="34" charset="0"/>
              </a:rPr>
              <a:t>застрашеният</a:t>
            </a:r>
            <a:r>
              <a:rPr lang="ru-RU" dirty="0">
                <a:latin typeface="Calibri" panose="020F0502020204030204" pitchFamily="34" charset="0"/>
                <a:ea typeface="Calibri" panose="020F0502020204030204" pitchFamily="34" charset="0"/>
                <a:cs typeface="Calibri" panose="020F0502020204030204" pitchFamily="34" charset="0"/>
              </a:rPr>
              <a:t> вид </a:t>
            </a:r>
            <a:r>
              <a:rPr lang="ru-RU" dirty="0" err="1">
                <a:latin typeface="Calibri" panose="020F0502020204030204" pitchFamily="34" charset="0"/>
                <a:ea typeface="Calibri" panose="020F0502020204030204" pitchFamily="34" charset="0"/>
                <a:cs typeface="Calibri" panose="020F0502020204030204" pitchFamily="34" charset="0"/>
              </a:rPr>
              <a:t>маймуни</a:t>
            </a:r>
            <a:r>
              <a:rPr lang="ru-RU" dirty="0">
                <a:latin typeface="Calibri" panose="020F0502020204030204" pitchFamily="34" charset="0"/>
                <a:ea typeface="Calibri" panose="020F0502020204030204" pitchFamily="34" charset="0"/>
                <a:cs typeface="Calibri" panose="020F0502020204030204" pitchFamily="34" charset="0"/>
              </a:rPr>
              <a:t> в света.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1098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05315"/>
            <a:ext cx="2491195" cy="400110"/>
          </a:xfrm>
          <a:prstGeom prst="rect">
            <a:avLst/>
          </a:prstGeom>
        </p:spPr>
        <p:txBody>
          <a:bodyPr wrap="none">
            <a:spAutoFit/>
          </a:bodyPr>
          <a:lstStyle/>
          <a:p>
            <a:r>
              <a:rPr lang="bg-BG"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Орангутан - </a:t>
            </a:r>
            <a:r>
              <a:rPr lang="en-US"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85E97"/>
                </a:solidFill>
                <a:latin typeface="Calibri" panose="020F0502020204030204" pitchFamily="34" charset="0"/>
                <a:ea typeface="Calibri" panose="020F0502020204030204" pitchFamily="34" charset="0"/>
                <a:cs typeface="Times New Roman" panose="02020603050405020304" pitchFamily="18" charset="0"/>
              </a:rPr>
              <a:t>Tapanuli</a:t>
            </a:r>
            <a:endParaRPr lang="bg-BG" sz="2000" dirty="0">
              <a:solidFill>
                <a:srgbClr val="085E97"/>
              </a:solidFill>
            </a:endParaRPr>
          </a:p>
        </p:txBody>
      </p:sp>
      <p:pic>
        <p:nvPicPr>
          <p:cNvPr id="4" name="Картина 3">
            <a:extLst>
              <a:ext uri="{FF2B5EF4-FFF2-40B4-BE49-F238E27FC236}">
                <a16:creationId xmlns:a16="http://schemas.microsoft.com/office/drawing/2014/main" id="{A8BACE40-BEFC-068B-BF54-AA14B433DA21}"/>
              </a:ext>
            </a:extLst>
          </p:cNvPr>
          <p:cNvPicPr>
            <a:picLocks noChangeAspect="1"/>
          </p:cNvPicPr>
          <p:nvPr/>
        </p:nvPicPr>
        <p:blipFill>
          <a:blip r:embed="rId2"/>
          <a:stretch>
            <a:fillRect/>
          </a:stretch>
        </p:blipFill>
        <p:spPr>
          <a:xfrm>
            <a:off x="7474926" y="2132317"/>
            <a:ext cx="3881227" cy="25933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Текстово поле 5">
            <a:extLst>
              <a:ext uri="{FF2B5EF4-FFF2-40B4-BE49-F238E27FC236}">
                <a16:creationId xmlns:a16="http://schemas.microsoft.com/office/drawing/2014/main" id="{D9409EB1-A8AB-D458-1A7D-65F2425508BD}"/>
              </a:ext>
            </a:extLst>
          </p:cNvPr>
          <p:cNvSpPr txBox="1"/>
          <p:nvPr/>
        </p:nvSpPr>
        <p:spPr>
          <a:xfrm>
            <a:off x="1019907" y="2132317"/>
            <a:ext cx="3881227" cy="286232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Загубата</a:t>
            </a:r>
            <a:r>
              <a:rPr lang="ru-RU" dirty="0">
                <a:latin typeface="Calibri" panose="020F0502020204030204" pitchFamily="34" charset="0"/>
                <a:ea typeface="Calibri" panose="020F0502020204030204" pitchFamily="34" charset="0"/>
                <a:cs typeface="Calibri" panose="020F0502020204030204" pitchFamily="34" charset="0"/>
              </a:rPr>
              <a:t> на местообитание е </a:t>
            </a:r>
            <a:r>
              <a:rPr lang="ru-RU" dirty="0" err="1">
                <a:latin typeface="Calibri" panose="020F0502020204030204" pitchFamily="34" charset="0"/>
                <a:ea typeface="Calibri" panose="020F0502020204030204" pitchFamily="34" charset="0"/>
                <a:cs typeface="Calibri" panose="020F0502020204030204" pitchFamily="34" charset="0"/>
              </a:rPr>
              <a:t>една</a:t>
            </a:r>
            <a:r>
              <a:rPr lang="ru-RU" dirty="0">
                <a:latin typeface="Calibri" panose="020F0502020204030204" pitchFamily="34" charset="0"/>
                <a:ea typeface="Calibri" panose="020F0502020204030204" pitchFamily="34" charset="0"/>
                <a:cs typeface="Calibri" panose="020F0502020204030204" pitchFamily="34" charset="0"/>
              </a:rPr>
              <a:t> от </a:t>
            </a:r>
            <a:r>
              <a:rPr lang="ru-RU" dirty="0" err="1">
                <a:latin typeface="Calibri" panose="020F0502020204030204" pitchFamily="34" charset="0"/>
                <a:ea typeface="Calibri" panose="020F0502020204030204" pitchFamily="34" charset="0"/>
                <a:cs typeface="Calibri" panose="020F0502020204030204" pitchFamily="34" charset="0"/>
              </a:rPr>
              <a:t>основните</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заплахи</a:t>
            </a:r>
            <a:r>
              <a:rPr lang="ru-RU" dirty="0">
                <a:latin typeface="Calibri" panose="020F0502020204030204" pitchFamily="34" charset="0"/>
                <a:ea typeface="Calibri" panose="020F0502020204030204" pitchFamily="34" charset="0"/>
                <a:cs typeface="Calibri" panose="020F0502020204030204" pitchFamily="34" charset="0"/>
              </a:rPr>
              <a:t> за </a:t>
            </a:r>
            <a:r>
              <a:rPr lang="ru-RU" dirty="0" err="1">
                <a:latin typeface="Calibri" panose="020F0502020204030204" pitchFamily="34" charset="0"/>
                <a:ea typeface="Calibri" panose="020F0502020204030204" pitchFamily="34" charset="0"/>
                <a:cs typeface="Calibri" panose="020F0502020204030204" pitchFamily="34" charset="0"/>
              </a:rPr>
              <a:t>оцеляването</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му</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тъй</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като</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тропическите</a:t>
            </a:r>
            <a:r>
              <a:rPr lang="ru-RU" dirty="0">
                <a:latin typeface="Calibri" panose="020F0502020204030204" pitchFamily="34" charset="0"/>
                <a:ea typeface="Calibri" panose="020F0502020204030204" pitchFamily="34" charset="0"/>
                <a:cs typeface="Calibri" panose="020F0502020204030204" pitchFamily="34" charset="0"/>
              </a:rPr>
              <a:t> гори се заменят </a:t>
            </a:r>
            <a:r>
              <a:rPr lang="ru-RU" dirty="0" err="1">
                <a:latin typeface="Calibri" panose="020F0502020204030204" pitchFamily="34" charset="0"/>
                <a:ea typeface="Calibri" panose="020F0502020204030204" pitchFamily="34" charset="0"/>
                <a:cs typeface="Calibri" panose="020F0502020204030204" pitchFamily="34" charset="0"/>
              </a:rPr>
              <a:t>със</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селско</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стопанство</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минно</a:t>
            </a:r>
            <a:r>
              <a:rPr lang="ru-RU" dirty="0">
                <a:latin typeface="Calibri" panose="020F0502020204030204" pitchFamily="34" charset="0"/>
                <a:ea typeface="Calibri" panose="020F0502020204030204" pitchFamily="34" charset="0"/>
                <a:cs typeface="Calibri" panose="020F0502020204030204" pitchFamily="34" charset="0"/>
              </a:rPr>
              <a:t> дело и </a:t>
            </a:r>
            <a:r>
              <a:rPr lang="ru-RU" dirty="0" err="1">
                <a:latin typeface="Calibri" panose="020F0502020204030204" pitchFamily="34" charset="0"/>
                <a:ea typeface="Calibri" panose="020F0502020204030204" pitchFamily="34" charset="0"/>
                <a:cs typeface="Calibri" panose="020F0502020204030204" pitchFamily="34" charset="0"/>
              </a:rPr>
              <a:t>водноелектрическо</a:t>
            </a:r>
            <a:r>
              <a:rPr lang="ru-RU" dirty="0">
                <a:latin typeface="Calibri" panose="020F0502020204030204" pitchFamily="34" charset="0"/>
                <a:ea typeface="Calibri" panose="020F0502020204030204" pitchFamily="34" charset="0"/>
                <a:cs typeface="Calibri" panose="020F0502020204030204" pitchFamily="34" charset="0"/>
              </a:rPr>
              <a:t> и </a:t>
            </a:r>
            <a:r>
              <a:rPr lang="ru-RU" dirty="0" err="1">
                <a:latin typeface="Calibri" panose="020F0502020204030204" pitchFamily="34" charset="0"/>
                <a:ea typeface="Calibri" panose="020F0502020204030204" pitchFamily="34" charset="0"/>
                <a:cs typeface="Calibri" panose="020F0502020204030204" pitchFamily="34" charset="0"/>
              </a:rPr>
              <a:t>геотермално</a:t>
            </a:r>
            <a:r>
              <a:rPr lang="ru-RU" dirty="0">
                <a:latin typeface="Calibri" panose="020F0502020204030204" pitchFamily="34" charset="0"/>
                <a:ea typeface="Calibri" panose="020F0502020204030204" pitchFamily="34" charset="0"/>
                <a:cs typeface="Calibri" panose="020F0502020204030204" pitchFamily="34" charset="0"/>
              </a:rPr>
              <a:t> развитие. Между 1985 г. и 2007 г. над 40% от горите в провинция </a:t>
            </a:r>
            <a:r>
              <a:rPr lang="ru-RU" dirty="0" err="1">
                <a:latin typeface="Calibri" panose="020F0502020204030204" pitchFamily="34" charset="0"/>
                <a:ea typeface="Calibri" panose="020F0502020204030204" pitchFamily="34" charset="0"/>
                <a:cs typeface="Calibri" panose="020F0502020204030204" pitchFamily="34" charset="0"/>
              </a:rPr>
              <a:t>Северна</a:t>
            </a:r>
            <a:r>
              <a:rPr lang="ru-RU" dirty="0">
                <a:latin typeface="Calibri" panose="020F0502020204030204" pitchFamily="34" charset="0"/>
                <a:ea typeface="Calibri" panose="020F0502020204030204" pitchFamily="34" charset="0"/>
                <a:cs typeface="Calibri" panose="020F0502020204030204" pitchFamily="34" charset="0"/>
              </a:rPr>
              <a:t> Суматра, </a:t>
            </a:r>
            <a:r>
              <a:rPr lang="ru-RU" dirty="0" err="1">
                <a:latin typeface="Calibri" panose="020F0502020204030204" pitchFamily="34" charset="0"/>
                <a:ea typeface="Calibri" panose="020F0502020204030204" pitchFamily="34" charset="0"/>
                <a:cs typeface="Calibri" panose="020F0502020204030204" pitchFamily="34" charset="0"/>
              </a:rPr>
              <a:t>където</a:t>
            </a:r>
            <a:r>
              <a:rPr lang="ru-RU" dirty="0">
                <a:latin typeface="Calibri" panose="020F0502020204030204" pitchFamily="34" charset="0"/>
                <a:ea typeface="Calibri" panose="020F0502020204030204" pitchFamily="34" charset="0"/>
                <a:cs typeface="Calibri" panose="020F0502020204030204" pitchFamily="34" charset="0"/>
              </a:rPr>
              <a:t> се </a:t>
            </a:r>
            <a:r>
              <a:rPr lang="ru-RU" dirty="0" err="1">
                <a:latin typeface="Calibri" panose="020F0502020204030204" pitchFamily="34" charset="0"/>
                <a:ea typeface="Calibri" panose="020F0502020204030204" pitchFamily="34" charset="0"/>
                <a:cs typeface="Calibri" panose="020F0502020204030204" pitchFamily="34" charset="0"/>
              </a:rPr>
              <a:t>среща</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орангутанът</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Tapanali</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са</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изчезнали</a:t>
            </a:r>
            <a:r>
              <a:rPr lang="ru-RU" dirty="0">
                <a:latin typeface="Calibri" panose="020F0502020204030204" pitchFamily="34" charset="0"/>
                <a:ea typeface="Calibri" panose="020F0502020204030204" pitchFamily="34" charset="0"/>
                <a:cs typeface="Calibri" panose="020F0502020204030204" pitchFamily="34" charset="0"/>
              </a:rPr>
              <a:t>.</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5716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05315"/>
            <a:ext cx="1111458" cy="400110"/>
          </a:xfrm>
          <a:prstGeom prst="rect">
            <a:avLst/>
          </a:prstGeom>
        </p:spPr>
        <p:txBody>
          <a:bodyPr wrap="square">
            <a:spAutoFit/>
          </a:bodyPr>
          <a:lstStyle/>
          <a:p>
            <a:r>
              <a:rPr lang="bg-BG"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Тигър</a:t>
            </a:r>
            <a:endParaRPr lang="bg-BG" sz="2000" dirty="0">
              <a:solidFill>
                <a:srgbClr val="085E97"/>
              </a:solidFill>
            </a:endParaRPr>
          </a:p>
        </p:txBody>
      </p:sp>
      <p:pic>
        <p:nvPicPr>
          <p:cNvPr id="9" name="Картина 8" descr="Картина, която съдържа бозайник, голяма котка, на открито, трева&#10;&#10;Описанието е генерирано автоматично">
            <a:extLst>
              <a:ext uri="{FF2B5EF4-FFF2-40B4-BE49-F238E27FC236}">
                <a16:creationId xmlns:a16="http://schemas.microsoft.com/office/drawing/2014/main" id="{66FEFCED-F7F8-61C5-DCD9-1183B2C5A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141" y="1385544"/>
            <a:ext cx="3196149" cy="482549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a:extLst>
              <a:ext uri="{FF2B5EF4-FFF2-40B4-BE49-F238E27FC236}">
                <a16:creationId xmlns:a16="http://schemas.microsoft.com/office/drawing/2014/main" id="{C87D6805-092A-1261-F2C9-9DFB161E0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744" y="1805370"/>
            <a:ext cx="3104380" cy="39145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a:extLst>
              <a:ext uri="{FF2B5EF4-FFF2-40B4-BE49-F238E27FC236}">
                <a16:creationId xmlns:a16="http://schemas.microsoft.com/office/drawing/2014/main" id="{4935BB5A-51C0-3943-004C-7AFD2B8E4EC7}"/>
              </a:ext>
            </a:extLst>
          </p:cNvPr>
          <p:cNvSpPr/>
          <p:nvPr/>
        </p:nvSpPr>
        <p:spPr>
          <a:xfrm flipH="1">
            <a:off x="1051710" y="2348186"/>
            <a:ext cx="2778168" cy="369332"/>
          </a:xfrm>
          <a:prstGeom prst="rect">
            <a:avLst/>
          </a:prstGeom>
        </p:spPr>
        <p:txBody>
          <a:bodyPr wrap="square">
            <a:spAutoFit/>
          </a:bodyPr>
          <a:lstStyle/>
          <a:p>
            <a:r>
              <a:rPr lang="bg-BG" dirty="0">
                <a:latin typeface="Calibri" panose="020F0502020204030204" pitchFamily="34" charset="0"/>
                <a:ea typeface="Calibri" panose="020F0502020204030204" pitchFamily="34" charset="0"/>
                <a:cs typeface="Times New Roman" panose="02020603050405020304" pitchFamily="18" charset="0"/>
              </a:rPr>
              <a:t>Текст</a:t>
            </a:r>
            <a:endParaRPr lang="bg-BG" dirty="0"/>
          </a:p>
        </p:txBody>
      </p:sp>
    </p:spTree>
    <p:extLst>
      <p:ext uri="{BB962C8B-B14F-4D97-AF65-F5344CB8AC3E}">
        <p14:creationId xmlns:p14="http://schemas.microsoft.com/office/powerpoint/2010/main" val="821275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05315"/>
            <a:ext cx="812338" cy="400110"/>
          </a:xfrm>
          <a:prstGeom prst="rect">
            <a:avLst/>
          </a:prstGeom>
        </p:spPr>
        <p:txBody>
          <a:bodyPr wrap="none">
            <a:spAutoFit/>
          </a:bodyPr>
          <a:lstStyle/>
          <a:p>
            <a:r>
              <a:rPr lang="bg-BG" sz="2000" b="1" dirty="0">
                <a:solidFill>
                  <a:srgbClr val="085E97"/>
                </a:solidFill>
                <a:latin typeface="Calibri" panose="020F0502020204030204" pitchFamily="34" charset="0"/>
                <a:ea typeface="Calibri" panose="020F0502020204030204" pitchFamily="34" charset="0"/>
                <a:cs typeface="Times New Roman" panose="02020603050405020304" pitchFamily="18" charset="0"/>
              </a:rPr>
              <a:t>Тигър</a:t>
            </a:r>
            <a:endParaRPr lang="bg-BG" sz="2000" dirty="0">
              <a:solidFill>
                <a:srgbClr val="085E97"/>
              </a:solidFill>
            </a:endParaRP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5425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flipH="1">
            <a:off x="6344816" y="1609522"/>
            <a:ext cx="2071396"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Полярна мечка</a:t>
            </a:r>
            <a:endParaRPr lang="bg-BG" sz="2000" dirty="0">
              <a:solidFill>
                <a:srgbClr val="085E97"/>
              </a:solidFill>
            </a:endParaRPr>
          </a:p>
        </p:txBody>
      </p:sp>
      <p:sp>
        <p:nvSpPr>
          <p:cNvPr id="3" name="Rectangle 2"/>
          <p:cNvSpPr/>
          <p:nvPr/>
        </p:nvSpPr>
        <p:spPr>
          <a:xfrm flipH="1">
            <a:off x="6344816" y="2348186"/>
            <a:ext cx="2701264" cy="369332"/>
          </a:xfrm>
          <a:prstGeom prst="rect">
            <a:avLst/>
          </a:prstGeom>
        </p:spPr>
        <p:txBody>
          <a:bodyPr wrap="square">
            <a:spAutoFit/>
          </a:bodyPr>
          <a:lstStyle/>
          <a:p>
            <a:r>
              <a:rPr lang="bg-BG" dirty="0">
                <a:latin typeface="Calibri" panose="020F0502020204030204" pitchFamily="34" charset="0"/>
                <a:ea typeface="Calibri" panose="020F0502020204030204" pitchFamily="34" charset="0"/>
                <a:cs typeface="Times New Roman" panose="02020603050405020304" pitchFamily="18" charset="0"/>
              </a:rPr>
              <a:t>Текст</a:t>
            </a:r>
            <a:endParaRPr lang="bg-BG" dirty="0"/>
          </a:p>
        </p:txBody>
      </p:sp>
      <p:pic>
        <p:nvPicPr>
          <p:cNvPr id="4" name="Picture 3">
            <a:extLst>
              <a:ext uri="{FF2B5EF4-FFF2-40B4-BE49-F238E27FC236}">
                <a16:creationId xmlns:a16="http://schemas.microsoft.com/office/drawing/2014/main" id="{63904C1A-9DB5-C50B-A941-E56D7DA982C6}"/>
              </a:ext>
            </a:extLst>
          </p:cNvPr>
          <p:cNvPicPr>
            <a:picLocks noChangeAspect="1"/>
          </p:cNvPicPr>
          <p:nvPr/>
        </p:nvPicPr>
        <p:blipFill>
          <a:blip r:embed="rId2"/>
          <a:stretch>
            <a:fillRect/>
          </a:stretch>
        </p:blipFill>
        <p:spPr>
          <a:xfrm>
            <a:off x="1749323" y="1242440"/>
            <a:ext cx="3165209" cy="47478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4797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23D446B-A082-D5AD-30DE-B4BB2E6EC30A}"/>
              </a:ext>
            </a:extLst>
          </p:cNvPr>
          <p:cNvSpPr txBox="1">
            <a:spLocks/>
          </p:cNvSpPr>
          <p:nvPr/>
        </p:nvSpPr>
        <p:spPr>
          <a:xfrm>
            <a:off x="1141412" y="6239482"/>
            <a:ext cx="7904668" cy="365124"/>
          </a:xfrm>
          <a:prstGeom prst="rect">
            <a:avLst/>
          </a:prstGeom>
        </p:spPr>
        <p:txBody>
          <a:bodyPr vert="horz" lIns="91440" tIns="45720" rIns="91440" bIns="45720" rtlCol="0" anchor="ctr"/>
          <a:lstStyle>
            <a:defPPr>
              <a:defRPr lang="en-US"/>
            </a:defPPr>
            <a:lvl1pPr marL="0" algn="just" defTabSz="914400" rtl="0" eaLnBrk="1" latinLnBrk="0" hangingPunct="1">
              <a:defRPr sz="800" kern="1200" cap="all" baseline="0">
                <a:solidFill>
                  <a:schemeClr val="bg1">
                    <a:lumMod val="50000"/>
                    <a:lumOff val="50000"/>
                  </a:schemeClr>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GB" dirty="0">
                <a:solidFill>
                  <a:schemeClr val="tx1"/>
                </a:solidFill>
                <a:ea typeface="Calibri" panose="020F0502020204030204" pitchFamily="34" charset="0"/>
              </a:rPr>
              <a:t>Настоящият материал е създаден в рамките на проекта We Teach DATA, осъществен с финансовата подкрепа на Европейската комисия. Материалът отразява единствено възгледите на авторите и Комисията не носи отговорност за използването на съдържащата се в него информация.</a:t>
            </a:r>
            <a:endParaRPr lang="en-GB" dirty="0">
              <a:solidFill>
                <a:schemeClr val="tx1"/>
              </a:solidFill>
            </a:endParaRPr>
          </a:p>
        </p:txBody>
      </p:sp>
      <p:sp>
        <p:nvSpPr>
          <p:cNvPr id="2" name="Rectangle 1"/>
          <p:cNvSpPr/>
          <p:nvPr/>
        </p:nvSpPr>
        <p:spPr>
          <a:xfrm>
            <a:off x="1141412" y="1605315"/>
            <a:ext cx="2357162" cy="400110"/>
          </a:xfrm>
          <a:prstGeom prst="rect">
            <a:avLst/>
          </a:prstGeom>
        </p:spPr>
        <p:txBody>
          <a:bodyPr wrap="square">
            <a:spAutoFit/>
          </a:bodyPr>
          <a:lstStyle/>
          <a:p>
            <a:r>
              <a:rPr lang="bg-BG" sz="2000" b="1" dirty="0">
                <a:solidFill>
                  <a:srgbClr val="085E97"/>
                </a:solidFill>
                <a:latin typeface="Calibri" panose="020F0502020204030204" pitchFamily="34" charset="0"/>
                <a:cs typeface="Times New Roman" panose="02020603050405020304" pitchFamily="18" charset="0"/>
              </a:rPr>
              <a:t>Полярна мечка</a:t>
            </a:r>
            <a:endParaRPr lang="bg-BG" sz="2000" dirty="0">
              <a:solidFill>
                <a:srgbClr val="085E97"/>
              </a:solidFill>
            </a:endParaRPr>
          </a:p>
        </p:txBody>
      </p:sp>
      <p:sp>
        <p:nvSpPr>
          <p:cNvPr id="6" name="Текстово поле 5">
            <a:extLst>
              <a:ext uri="{FF2B5EF4-FFF2-40B4-BE49-F238E27FC236}">
                <a16:creationId xmlns:a16="http://schemas.microsoft.com/office/drawing/2014/main" id="{D9409EB1-A8AB-D458-1A7D-65F2425508BD}"/>
              </a:ext>
            </a:extLst>
          </p:cNvPr>
          <p:cNvSpPr txBox="1"/>
          <p:nvPr/>
        </p:nvSpPr>
        <p:spPr>
          <a:xfrm>
            <a:off x="1141412" y="2178106"/>
            <a:ext cx="3759722" cy="369332"/>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Calibri" panose="020F0502020204030204" pitchFamily="34" charset="0"/>
              </a:rPr>
              <a:t>текст</a:t>
            </a:r>
            <a:endParaRPr lang="en-UM" dirty="0">
              <a:latin typeface="Calibri" panose="020F0502020204030204" pitchFamily="34" charset="0"/>
              <a:ea typeface="Calibri" panose="020F0502020204030204" pitchFamily="34" charset="0"/>
              <a:cs typeface="Calibri" panose="020F0502020204030204" pitchFamily="34" charset="0"/>
            </a:endParaRPr>
          </a:p>
        </p:txBody>
      </p:sp>
      <p:sp>
        <p:nvSpPr>
          <p:cNvPr id="7" name="Текстово поле 5">
            <a:extLst>
              <a:ext uri="{FF2B5EF4-FFF2-40B4-BE49-F238E27FC236}">
                <a16:creationId xmlns:a16="http://schemas.microsoft.com/office/drawing/2014/main" id="{674D5782-0864-DE2D-A270-0F2E4C3F00C3}"/>
              </a:ext>
            </a:extLst>
          </p:cNvPr>
          <p:cNvSpPr txBox="1"/>
          <p:nvPr/>
        </p:nvSpPr>
        <p:spPr>
          <a:xfrm>
            <a:off x="8083826" y="2284717"/>
            <a:ext cx="2849216" cy="369332"/>
          </a:xfrm>
          <a:prstGeom prst="rect">
            <a:avLst/>
          </a:prstGeom>
          <a:noFill/>
        </p:spPr>
        <p:txBody>
          <a:bodyPr wrap="square" rtlCol="0">
            <a:spAutoFit/>
          </a:bodyPr>
          <a:lstStyle/>
          <a:p>
            <a:r>
              <a:rPr lang="ru-RU" dirty="0" err="1">
                <a:latin typeface="Calibri" panose="020F0502020204030204" pitchFamily="34" charset="0"/>
                <a:ea typeface="Calibri" panose="020F0502020204030204" pitchFamily="34" charset="0"/>
                <a:cs typeface="Calibri" panose="020F0502020204030204" pitchFamily="34" charset="0"/>
              </a:rPr>
              <a:t>Място</a:t>
            </a:r>
            <a:r>
              <a:rPr lang="ru-RU" dirty="0">
                <a:latin typeface="Calibri" panose="020F0502020204030204" pitchFamily="34" charset="0"/>
                <a:ea typeface="Calibri" panose="020F0502020204030204" pitchFamily="34" charset="0"/>
                <a:cs typeface="Calibri" panose="020F0502020204030204" pitchFamily="34" charset="0"/>
              </a:rPr>
              <a:t> за снимка</a:t>
            </a:r>
            <a:endParaRPr lang="en-UM"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00728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WTD 1">
      <a:dk1>
        <a:srgbClr val="000000"/>
      </a:dk1>
      <a:lt1>
        <a:srgbClr val="FFFFFF"/>
      </a:lt1>
      <a:dk2>
        <a:srgbClr val="06619D"/>
      </a:dk2>
      <a:lt2>
        <a:srgbClr val="93DFF8"/>
      </a:lt2>
      <a:accent1>
        <a:srgbClr val="06619D"/>
      </a:accent1>
      <a:accent2>
        <a:srgbClr val="93DFF8"/>
      </a:accent2>
      <a:accent3>
        <a:srgbClr val="FFFF00"/>
      </a:accent3>
      <a:accent4>
        <a:srgbClr val="A5A5A5"/>
      </a:accent4>
      <a:accent5>
        <a:srgbClr val="A9FF00"/>
      </a:accent5>
      <a:accent6>
        <a:srgbClr val="EA00FB"/>
      </a:accent6>
      <a:hlink>
        <a:srgbClr val="A9FF00"/>
      </a:hlink>
      <a:folHlink>
        <a:srgbClr val="EA00FB"/>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9880</TotalTime>
  <Words>1503</Words>
  <Application>Microsoft Office PowerPoint</Application>
  <PresentationFormat>Widescreen</PresentationFormat>
  <Paragraphs>93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Narrow</vt:lpstr>
      <vt:lpstr>Calibri</vt:lpstr>
      <vt:lpstr>Calibri Light</vt:lpstr>
      <vt:lpstr>Tw Cen MT</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features</dc:title>
  <dc:creator>Ecaterina Camenscic</dc:creator>
  <cp:keywords>, docId:73CC785CA28EEB93D97549908DE4E112</cp:keywords>
  <cp:lastModifiedBy>Letelina Krumova</cp:lastModifiedBy>
  <cp:revision>70</cp:revision>
  <dcterms:created xsi:type="dcterms:W3CDTF">2023-09-29T09:47:44Z</dcterms:created>
  <dcterms:modified xsi:type="dcterms:W3CDTF">2024-06-15T17:34:05Z</dcterms:modified>
</cp:coreProperties>
</file>